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5"/>
    <p:sldMasterId id="2147483654" r:id="rId6"/>
    <p:sldMasterId id="2147483720" r:id="rId7"/>
  </p:sldMasterIdLst>
  <p:notesMasterIdLst>
    <p:notesMasterId r:id="rId94"/>
  </p:notesMasterIdLst>
  <p:sldIdLst>
    <p:sldId id="256" r:id="rId8"/>
    <p:sldId id="273" r:id="rId9"/>
    <p:sldId id="264" r:id="rId10"/>
    <p:sldId id="257" r:id="rId11"/>
    <p:sldId id="445" r:id="rId12"/>
    <p:sldId id="460" r:id="rId13"/>
    <p:sldId id="462" r:id="rId14"/>
    <p:sldId id="553" r:id="rId15"/>
    <p:sldId id="265" r:id="rId16"/>
    <p:sldId id="461" r:id="rId17"/>
    <p:sldId id="463" r:id="rId18"/>
    <p:sldId id="274" r:id="rId19"/>
    <p:sldId id="456" r:id="rId20"/>
    <p:sldId id="537" r:id="rId21"/>
    <p:sldId id="554" r:id="rId22"/>
    <p:sldId id="536" r:id="rId23"/>
    <p:sldId id="544" r:id="rId24"/>
    <p:sldId id="541" r:id="rId25"/>
    <p:sldId id="542" r:id="rId26"/>
    <p:sldId id="543" r:id="rId27"/>
    <p:sldId id="545" r:id="rId28"/>
    <p:sldId id="538" r:id="rId29"/>
    <p:sldId id="548" r:id="rId30"/>
    <p:sldId id="547" r:id="rId31"/>
    <p:sldId id="539" r:id="rId32"/>
    <p:sldId id="549" r:id="rId33"/>
    <p:sldId id="550" r:id="rId34"/>
    <p:sldId id="540" r:id="rId35"/>
    <p:sldId id="551" r:id="rId36"/>
    <p:sldId id="295" r:id="rId37"/>
    <p:sldId id="469" r:id="rId38"/>
    <p:sldId id="476" r:id="rId39"/>
    <p:sldId id="475" r:id="rId40"/>
    <p:sldId id="482" r:id="rId41"/>
    <p:sldId id="487" r:id="rId42"/>
    <p:sldId id="488" r:id="rId43"/>
    <p:sldId id="486" r:id="rId44"/>
    <p:sldId id="485" r:id="rId45"/>
    <p:sldId id="484" r:id="rId46"/>
    <p:sldId id="483" r:id="rId47"/>
    <p:sldId id="489" r:id="rId48"/>
    <p:sldId id="335" r:id="rId49"/>
    <p:sldId id="495" r:id="rId50"/>
    <p:sldId id="500" r:id="rId51"/>
    <p:sldId id="501" r:id="rId52"/>
    <p:sldId id="502" r:id="rId53"/>
    <p:sldId id="505" r:id="rId54"/>
    <p:sldId id="506" r:id="rId55"/>
    <p:sldId id="507" r:id="rId56"/>
    <p:sldId id="496" r:id="rId57"/>
    <p:sldId id="508" r:id="rId58"/>
    <p:sldId id="513" r:id="rId59"/>
    <p:sldId id="514" r:id="rId60"/>
    <p:sldId id="515" r:id="rId61"/>
    <p:sldId id="509" r:id="rId62"/>
    <p:sldId id="497" r:id="rId63"/>
    <p:sldId id="262" r:id="rId64"/>
    <p:sldId id="516" r:id="rId65"/>
    <p:sldId id="296" r:id="rId66"/>
    <p:sldId id="517" r:id="rId67"/>
    <p:sldId id="298" r:id="rId68"/>
    <p:sldId id="518" r:id="rId69"/>
    <p:sldId id="301" r:id="rId70"/>
    <p:sldId id="510" r:id="rId71"/>
    <p:sldId id="498" r:id="rId72"/>
    <p:sldId id="511" r:id="rId73"/>
    <p:sldId id="499" r:id="rId74"/>
    <p:sldId id="519" r:id="rId75"/>
    <p:sldId id="520" r:id="rId76"/>
    <p:sldId id="521" r:id="rId77"/>
    <p:sldId id="512" r:id="rId78"/>
    <p:sldId id="526" r:id="rId79"/>
    <p:sldId id="534" r:id="rId80"/>
    <p:sldId id="533" r:id="rId81"/>
    <p:sldId id="532" r:id="rId82"/>
    <p:sldId id="530" r:id="rId83"/>
    <p:sldId id="529" r:id="rId84"/>
    <p:sldId id="528" r:id="rId85"/>
    <p:sldId id="527" r:id="rId86"/>
    <p:sldId id="525" r:id="rId87"/>
    <p:sldId id="524" r:id="rId88"/>
    <p:sldId id="523" r:id="rId89"/>
    <p:sldId id="535" r:id="rId90"/>
    <p:sldId id="522" r:id="rId91"/>
    <p:sldId id="552" r:id="rId92"/>
    <p:sldId id="263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443BEC-A626-4414-B15F-1BC29EF04DC2}">
          <p14:sldIdLst>
            <p14:sldId id="256"/>
            <p14:sldId id="273"/>
            <p14:sldId id="264"/>
          </p14:sldIdLst>
        </p14:section>
        <p14:section name="BreachLyfe" id="{02EAE46C-ADEE-4473-B7F0-DBD49571C81D}">
          <p14:sldIdLst>
            <p14:sldId id="257"/>
            <p14:sldId id="445"/>
            <p14:sldId id="460"/>
            <p14:sldId id="462"/>
            <p14:sldId id="553"/>
            <p14:sldId id="265"/>
            <p14:sldId id="461"/>
            <p14:sldId id="463"/>
          </p14:sldIdLst>
        </p14:section>
        <p14:section name="EntryPoints" id="{1C7DA82C-B6C9-400E-97EB-3BF160CBBA0E}">
          <p14:sldIdLst>
            <p14:sldId id="274"/>
            <p14:sldId id="456"/>
            <p14:sldId id="537"/>
            <p14:sldId id="554"/>
            <p14:sldId id="536"/>
            <p14:sldId id="544"/>
            <p14:sldId id="541"/>
            <p14:sldId id="542"/>
            <p14:sldId id="543"/>
            <p14:sldId id="545"/>
            <p14:sldId id="538"/>
            <p14:sldId id="548"/>
            <p14:sldId id="547"/>
            <p14:sldId id="539"/>
            <p14:sldId id="549"/>
            <p14:sldId id="550"/>
            <p14:sldId id="540"/>
            <p14:sldId id="551"/>
          </p14:sldIdLst>
        </p14:section>
        <p14:section name="Post-Compromise" id="{48ED2FCA-F4F8-47FD-8DAF-9E8C940E5A56}">
          <p14:sldIdLst>
            <p14:sldId id="295"/>
            <p14:sldId id="469"/>
            <p14:sldId id="476"/>
            <p14:sldId id="475"/>
            <p14:sldId id="482"/>
            <p14:sldId id="487"/>
            <p14:sldId id="488"/>
            <p14:sldId id="486"/>
            <p14:sldId id="485"/>
            <p14:sldId id="484"/>
            <p14:sldId id="483"/>
            <p14:sldId id="489"/>
            <p14:sldId id="335"/>
            <p14:sldId id="495"/>
            <p14:sldId id="500"/>
            <p14:sldId id="501"/>
            <p14:sldId id="502"/>
            <p14:sldId id="505"/>
            <p14:sldId id="506"/>
            <p14:sldId id="507"/>
            <p14:sldId id="496"/>
            <p14:sldId id="508"/>
            <p14:sldId id="513"/>
            <p14:sldId id="514"/>
            <p14:sldId id="515"/>
            <p14:sldId id="509"/>
            <p14:sldId id="497"/>
            <p14:sldId id="262"/>
            <p14:sldId id="516"/>
            <p14:sldId id="296"/>
            <p14:sldId id="517"/>
            <p14:sldId id="298"/>
            <p14:sldId id="518"/>
            <p14:sldId id="301"/>
            <p14:sldId id="510"/>
            <p14:sldId id="498"/>
            <p14:sldId id="511"/>
            <p14:sldId id="499"/>
            <p14:sldId id="519"/>
            <p14:sldId id="520"/>
            <p14:sldId id="521"/>
            <p14:sldId id="512"/>
            <p14:sldId id="526"/>
            <p14:sldId id="534"/>
            <p14:sldId id="533"/>
            <p14:sldId id="532"/>
            <p14:sldId id="530"/>
            <p14:sldId id="529"/>
            <p14:sldId id="528"/>
            <p14:sldId id="527"/>
            <p14:sldId id="525"/>
            <p14:sldId id="524"/>
            <p14:sldId id="523"/>
            <p14:sldId id="535"/>
            <p14:sldId id="522"/>
            <p14:sldId id="552"/>
          </p14:sldIdLst>
        </p14:section>
        <p14:section name="Completion" id="{F629EED3-B619-4E90-BC05-B7173209DA92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 varScale="1">
        <p:scale>
          <a:sx n="59" d="100"/>
          <a:sy n="59" d="100"/>
        </p:scale>
        <p:origin x="1171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2050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3.xml"/><Relationship Id="rId95" Type="http://schemas.openxmlformats.org/officeDocument/2006/relationships/presProps" Target="presProps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B91DA-A19A-4860-AE8B-C71F3C260573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B9554-FB75-4741-9DD1-A75BB98F5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2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order to effectively defend ourselves we need to understand how attacks occur.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B9554-FB75-4741-9DD1-A75BB98F5A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End-Hackers Keep Winning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B9554-FB75-4741-9DD1-A75BB98F5A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get </a:t>
            </a:r>
            <a:r>
              <a:rPr lang="en-US" dirty="0" err="1"/>
              <a:t>pentest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B9554-FB75-4741-9DD1-A75BB98F5A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4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just defaults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B9554-FB75-4741-9DD1-A75BB98F5A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50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US" dirty="0" err="1"/>
              <a:t>BloodHound</a:t>
            </a:r>
            <a:r>
              <a:rPr lang="en-US" dirty="0"/>
              <a:t> is a single page </a:t>
            </a:r>
            <a:r>
              <a:rPr lang="en-US" dirty="0" err="1"/>
              <a:t>Javascript</a:t>
            </a:r>
            <a:r>
              <a:rPr lang="en-US" dirty="0"/>
              <a:t> web application, built on top of Linkurious, compiled with Electron, with a Neo4j database fed by a </a:t>
            </a:r>
            <a:r>
              <a:rPr lang="en-US" strike="sngStrike" dirty="0"/>
              <a:t>PowerShell </a:t>
            </a:r>
            <a:r>
              <a:rPr lang="en-US" strike="sngStrike" dirty="0" err="1"/>
              <a:t>ingestor</a:t>
            </a:r>
            <a:r>
              <a:rPr lang="en-US" dirty="0"/>
              <a:t> C# </a:t>
            </a:r>
            <a:r>
              <a:rPr lang="en-US" dirty="0" err="1"/>
              <a:t>ingester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7F8A5-E82C-458F-82BF-2E8D775E12B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8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445846" y="200835"/>
            <a:ext cx="7240953" cy="704442"/>
          </a:xfrm>
        </p:spPr>
        <p:txBody>
          <a:bodyPr/>
          <a:lstStyle/>
          <a:p>
            <a:r>
              <a:rPr lang="en-US" dirty="0"/>
              <a:t>Paragraph Slide</a:t>
            </a: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 vert="horz"/>
          <a:lstStyle>
            <a:lvl1pPr>
              <a:defRPr sz="1800" baseline="0">
                <a:solidFill>
                  <a:srgbClr val="52A8B6"/>
                </a:solidFill>
              </a:defRPr>
            </a:lvl1pPr>
          </a:lstStyle>
          <a:p>
            <a:pPr lvl="0"/>
            <a:r>
              <a:rPr lang="en-US" dirty="0"/>
              <a:t>Click to Add Optional Subtitle Below</a:t>
            </a:r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935163"/>
            <a:ext cx="8229600" cy="404495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>
                <a:solidFill>
                  <a:schemeClr val="accent5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Lorem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ipsum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dolor sit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amet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consectet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adipiscing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elit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Nam nisi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turpis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congue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et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vulputate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inso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Lorem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ipsum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dol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sit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amet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consectetur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adipiscing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elit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Nam nisi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turpis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congue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vulputate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blandit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Lorem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ipsum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dolor sit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amet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vulputate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inso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Lorem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ipsum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dolor sit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amet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consectet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adipiscing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elit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Nam nisi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turpis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congue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et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vulputate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inso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Lorem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ipsum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dol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sit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amet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consectetur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adipiscing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elit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419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1"/>
            <a:ext cx="6619244" cy="3329581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5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861734"/>
            <a:ext cx="6619243" cy="191564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98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2060576"/>
            <a:ext cx="3297254" cy="419576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2056093"/>
            <a:ext cx="3297256" cy="420024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17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2514600"/>
            <a:ext cx="3297254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2514600"/>
            <a:ext cx="3297254" cy="3741738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63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10/25/2018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6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10/25/2018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19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447800"/>
            <a:ext cx="2550798" cy="14478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447800"/>
            <a:ext cx="3896998" cy="4572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3129281"/>
            <a:ext cx="2550797" cy="28955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10/25/2018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21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854192"/>
            <a:ext cx="3819680" cy="157480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212160" y="1143000"/>
            <a:ext cx="24003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3813734" cy="1371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5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4800587"/>
            <a:ext cx="6619243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 noChangeAspect="1"/>
          </p:cNvSpPr>
          <p:nvPr>
            <p:ph type="pic" idx="1"/>
          </p:nvPr>
        </p:nvSpPr>
        <p:spPr>
          <a:xfrm>
            <a:off x="866216" y="685800"/>
            <a:ext cx="661924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367325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2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Factoid Slide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 vert="horz"/>
          <a:lstStyle>
            <a:lvl1pPr>
              <a:defRPr sz="1800" baseline="0">
                <a:solidFill>
                  <a:srgbClr val="52A8B6"/>
                </a:solidFill>
              </a:defRPr>
            </a:lvl1pPr>
          </a:lstStyle>
          <a:p>
            <a:pPr lvl="0"/>
            <a:r>
              <a:rPr lang="en-US" dirty="0"/>
              <a:t>Click to Add Optional Subtitle Below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947494" y="2358493"/>
            <a:ext cx="5926885" cy="61821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110000"/>
              </a:lnSpc>
              <a:defRPr sz="1600">
                <a:solidFill>
                  <a:schemeClr val="accent5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Lorem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ipsum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dolor sit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amet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consectet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adipiscing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elit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Nam nisi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turpis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congue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et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vulputate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inso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765803" y="2029536"/>
            <a:ext cx="69695" cy="849580"/>
          </a:xfrm>
          <a:prstGeom prst="rect">
            <a:avLst/>
          </a:prstGeom>
          <a:solidFill>
            <a:srgbClr val="4498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41018" y="1847078"/>
            <a:ext cx="5926137" cy="504717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2600"/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dirty="0"/>
              <a:t>Factoid Number One</a:t>
            </a:r>
          </a:p>
          <a:p>
            <a:pPr lvl="0"/>
            <a:endParaRPr lang="en-US" dirty="0"/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947494" y="3600185"/>
            <a:ext cx="5926885" cy="61821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110000"/>
              </a:lnSpc>
              <a:defRPr sz="1600">
                <a:solidFill>
                  <a:schemeClr val="accent5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Lorem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ipsum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dolor sit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amet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consectet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adipiscing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elit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Nam nisi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turpis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congue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et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vulputate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inso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65803" y="3271228"/>
            <a:ext cx="69695" cy="849580"/>
          </a:xfrm>
          <a:prstGeom prst="rect">
            <a:avLst/>
          </a:prstGeom>
          <a:solidFill>
            <a:srgbClr val="4498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41018" y="3088770"/>
            <a:ext cx="5926137" cy="504717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2600"/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dirty="0"/>
              <a:t>Factoid Number Two</a:t>
            </a:r>
          </a:p>
          <a:p>
            <a:pPr lvl="0"/>
            <a:endParaRPr lang="en-US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947494" y="4835813"/>
            <a:ext cx="5926885" cy="61821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110000"/>
              </a:lnSpc>
              <a:defRPr sz="1600">
                <a:solidFill>
                  <a:schemeClr val="accent5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Lorem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ipsum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dolor sit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amet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consectet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adipiscing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elit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Nam nisi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turpis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congue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et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vulputate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inso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65803" y="4506856"/>
            <a:ext cx="69695" cy="849580"/>
          </a:xfrm>
          <a:prstGeom prst="rect">
            <a:avLst/>
          </a:prstGeom>
          <a:solidFill>
            <a:srgbClr val="4498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941018" y="4324398"/>
            <a:ext cx="5926137" cy="504717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2600"/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dirty="0"/>
              <a:t>Factoid Number Three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5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447800"/>
            <a:ext cx="6619244" cy="1981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805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232337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3771174"/>
            <a:ext cx="5459737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05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3721" y="971254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2613788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28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124201"/>
            <a:ext cx="6619245" cy="165318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423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3276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81101" y="4953001"/>
            <a:ext cx="5999486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35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721" y="971254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00525" y="3316514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82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447800"/>
            <a:ext cx="6619244" cy="19812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4350657"/>
            <a:ext cx="6619244" cy="16764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866215" y="3848611"/>
            <a:ext cx="6619244" cy="588517"/>
          </a:xfrm>
        </p:spPr>
        <p:txBody>
          <a:bodyPr anchor="b">
            <a:normAutofit/>
          </a:bodyPr>
          <a:lstStyle>
            <a:lvl1pPr marL="0" indent="0" algn="l" defTabSz="342900" rtl="0" eaLnBrk="1" latinLnBrk="0" hangingPunct="1">
              <a:buNone/>
              <a:defRPr lang="en-US" sz="27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99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98120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66700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981200"/>
            <a:ext cx="220218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66700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981200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66700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247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4250949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5"/>
          </p:nvPr>
        </p:nvSpPr>
        <p:spPr>
          <a:xfrm>
            <a:off x="489347" y="2209800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4827212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4250949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1"/>
          </p:nvPr>
        </p:nvSpPr>
        <p:spPr>
          <a:xfrm>
            <a:off x="2917031" y="2209800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4827211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4250949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 descr="An empty placeholder to add an image. Click on the placeholder and select the image that you wish to add"/>
          <p:cNvSpPr>
            <a:spLocks noGrp="1"/>
          </p:cNvSpPr>
          <p:nvPr>
            <p:ph type="pic" idx="22"/>
          </p:nvPr>
        </p:nvSpPr>
        <p:spPr>
          <a:xfrm>
            <a:off x="5343525" y="2209800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4827209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471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08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430214"/>
            <a:ext cx="131445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430214"/>
            <a:ext cx="5567362" cy="5826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8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Data Slide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 vert="horz"/>
          <a:lstStyle>
            <a:lvl1pPr>
              <a:defRPr sz="1800" baseline="0">
                <a:solidFill>
                  <a:srgbClr val="52A8B6"/>
                </a:solidFill>
              </a:defRPr>
            </a:lvl1pPr>
          </a:lstStyle>
          <a:p>
            <a:pPr lvl="0"/>
            <a:r>
              <a:rPr lang="en-US" dirty="0"/>
              <a:t>Click to Add Optional Subtitle Below</a:t>
            </a:r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941018" y="1847078"/>
            <a:ext cx="4562315" cy="2540195"/>
          </a:xfrm>
          <a:prstGeom prst="rect">
            <a:avLst/>
          </a:prstGeom>
        </p:spPr>
        <p:txBody>
          <a:bodyPr vert="horz"/>
          <a:lstStyle>
            <a:lvl1pPr marL="457200" marR="0" indent="-4572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tabLst/>
              <a:defRPr sz="2600"/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Statistical Data 1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Statistical Data 2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Statistical Data 3</a:t>
            </a:r>
          </a:p>
          <a:p>
            <a:pPr lvl="0"/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3602038" y="3679825"/>
            <a:ext cx="4918075" cy="2300288"/>
          </a:xfrm>
          <a:prstGeom prst="rect">
            <a:avLst/>
          </a:prstGeom>
        </p:spPr>
        <p:txBody>
          <a:bodyPr vert="horz"/>
          <a:lstStyle>
            <a:lvl1pPr>
              <a:defRPr baseline="0"/>
            </a:lvl1pPr>
          </a:lstStyle>
          <a:p>
            <a:r>
              <a:rPr lang="en-US" dirty="0"/>
              <a:t>Graph/Chart/Table</a:t>
            </a:r>
          </a:p>
        </p:txBody>
      </p:sp>
    </p:spTree>
    <p:extLst>
      <p:ext uri="{BB962C8B-B14F-4D97-AF65-F5344CB8AC3E}">
        <p14:creationId xmlns:p14="http://schemas.microsoft.com/office/powerpoint/2010/main" val="2269278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Mix &amp; Match Slide</a:t>
            </a:r>
          </a:p>
        </p:txBody>
      </p:sp>
      <p:sp>
        <p:nvSpPr>
          <p:cNvPr id="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 vert="horz"/>
          <a:lstStyle>
            <a:lvl1pPr>
              <a:defRPr sz="1800" baseline="0">
                <a:solidFill>
                  <a:srgbClr val="52A8B6"/>
                </a:solidFill>
              </a:defRPr>
            </a:lvl1pPr>
          </a:lstStyle>
          <a:p>
            <a:pPr lvl="0"/>
            <a:r>
              <a:rPr lang="en-US" dirty="0"/>
              <a:t>Click to Add Optional Subtitle Below</a:t>
            </a:r>
          </a:p>
        </p:txBody>
      </p:sp>
      <p:sp>
        <p:nvSpPr>
          <p:cNvPr id="4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178970" y="1862277"/>
            <a:ext cx="3507830" cy="4156558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Blip>
                <a:blip r:embed="rId2"/>
              </a:buBlip>
              <a:tabLst/>
              <a:defRPr sz="2600"/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Bullet Point 1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Bullet Point 2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Bullet Point 3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Bullet Point 4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dirty="0"/>
              <a:t>Bullet Point 5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456111" y="2358493"/>
            <a:ext cx="4200558" cy="1528477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110000"/>
              </a:lnSpc>
              <a:defRPr sz="1600" baseline="0">
                <a:solidFill>
                  <a:schemeClr val="accent5"/>
                </a:solidFill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Lorem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ipsum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dolor sit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amet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consec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tet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adipiscing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elit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Nam nisi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turpis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, en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congue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et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vulputate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quis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inso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 Et dolor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ipsum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lorem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amet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sit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tet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 </a:t>
            </a:r>
            <a:r>
              <a:rPr lang="en-US" sz="1500" spc="200" dirty="0" err="1">
                <a:solidFill>
                  <a:srgbClr val="82878F"/>
                </a:solidFill>
                <a:latin typeface="Titillium Web"/>
                <a:cs typeface="Titillium Web"/>
              </a:rPr>
              <a:t>ongri</a:t>
            </a:r>
            <a:r>
              <a:rPr lang="en-US" sz="1500" spc="200" dirty="0">
                <a:solidFill>
                  <a:srgbClr val="82878F"/>
                </a:solidFill>
                <a:latin typeface="Titillium Web"/>
                <a:cs typeface="Titillium Web"/>
              </a:rPr>
              <a:t>.</a:t>
            </a:r>
          </a:p>
        </p:txBody>
      </p:sp>
      <p:sp>
        <p:nvSpPr>
          <p:cNvPr id="6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456110" y="1847078"/>
            <a:ext cx="4200558" cy="504717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2600"/>
            </a:lvl1pPr>
          </a:lstStyle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 dirty="0"/>
              <a:t>Paragraph Header</a:t>
            </a:r>
          </a:p>
          <a:p>
            <a:pPr lvl="0"/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55613" y="4094163"/>
            <a:ext cx="4200525" cy="192405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4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0"/>
            <a:ext cx="7429499" cy="1478570"/>
          </a:xfrm>
        </p:spPr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8" y="1478570"/>
            <a:ext cx="7429499" cy="354171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35539" y="6396525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2549" y="6396525"/>
            <a:ext cx="4679482" cy="365125"/>
          </a:xfrm>
        </p:spPr>
        <p:txBody>
          <a:bodyPr/>
          <a:lstStyle>
            <a:lvl1pPr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@</a:t>
            </a:r>
            <a:r>
              <a:rPr lang="en-US" dirty="0" err="1"/>
              <a:t>awsmhacks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06448" y="6396526"/>
            <a:ext cx="966051" cy="365125"/>
          </a:xfrm>
        </p:spPr>
        <p:txBody>
          <a:bodyPr/>
          <a:lstStyle>
            <a:lvl1pPr>
              <a:defRPr sz="9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@AWSMHACKS</a:t>
            </a:r>
          </a:p>
        </p:txBody>
      </p:sp>
    </p:spTree>
    <p:extLst>
      <p:ext uri="{BB962C8B-B14F-4D97-AF65-F5344CB8AC3E}">
        <p14:creationId xmlns:p14="http://schemas.microsoft.com/office/powerpoint/2010/main" val="327706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39" y="862061"/>
            <a:ext cx="3067118" cy="274781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185333" y="4502151"/>
            <a:ext cx="6773334" cy="45469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300" b="0" i="0">
                <a:solidFill>
                  <a:schemeClr val="bg1">
                    <a:lumMod val="85000"/>
                  </a:schemeClr>
                </a:solidFill>
                <a:latin typeface="Titillium WebRegular"/>
                <a:cs typeface="Titillium WebRegular"/>
              </a:defRPr>
            </a:lvl1pPr>
          </a:lstStyle>
          <a:p>
            <a:pPr lvl="0"/>
            <a:r>
              <a:rPr lang="en-US" dirty="0" err="1"/>
              <a:t>Samsquantch</a:t>
            </a:r>
            <a:r>
              <a:rPr lang="en-US" dirty="0"/>
              <a:t> Technologies, Inc.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3" y="4881900"/>
            <a:ext cx="6773334" cy="45469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i="0">
                <a:solidFill>
                  <a:schemeClr val="bg1">
                    <a:lumMod val="85000"/>
                  </a:schemeClr>
                </a:solidFill>
                <a:latin typeface="Titillium WebThin"/>
                <a:cs typeface="Titillium WebThin"/>
              </a:defRPr>
            </a:lvl1pPr>
          </a:lstStyle>
          <a:p>
            <a:pPr lvl="0"/>
            <a:r>
              <a:rPr lang="en-US" dirty="0"/>
              <a:t>Penetration Testing Results Summary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85333" y="5496118"/>
            <a:ext cx="6773334" cy="45469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0" i="0">
                <a:solidFill>
                  <a:schemeClr val="bg1">
                    <a:lumMod val="85000"/>
                  </a:schemeClr>
                </a:solidFill>
                <a:latin typeface="Titillium WebThin"/>
                <a:cs typeface="Titillium WebThin"/>
              </a:defRPr>
            </a:lvl1pPr>
          </a:lstStyle>
          <a:p>
            <a:pPr lvl="0"/>
            <a:r>
              <a:rPr lang="en-US" dirty="0"/>
              <a:t>11.13.15</a:t>
            </a:r>
          </a:p>
        </p:txBody>
      </p:sp>
    </p:spTree>
    <p:extLst>
      <p:ext uri="{BB962C8B-B14F-4D97-AF65-F5344CB8AC3E}">
        <p14:creationId xmlns:p14="http://schemas.microsoft.com/office/powerpoint/2010/main" val="348154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uote.png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8" y="623455"/>
            <a:ext cx="1177636" cy="993924"/>
          </a:xfrm>
          <a:prstGeom prst="rect">
            <a:avLst/>
          </a:prstGeom>
        </p:spPr>
      </p:pic>
      <p:pic>
        <p:nvPicPr>
          <p:cNvPr id="6" name="Picture 5" descr="quote.png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22128" y="5223982"/>
            <a:ext cx="1177636" cy="993924"/>
          </a:xfrm>
          <a:prstGeom prst="rect">
            <a:avLst/>
          </a:prstGeom>
        </p:spPr>
      </p:pic>
      <p:pic>
        <p:nvPicPr>
          <p:cNvPr id="7" name="Picture 6" descr="octopu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1" y="1768366"/>
            <a:ext cx="4656667" cy="575157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54729" y="2340552"/>
            <a:ext cx="6234544" cy="187738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3400" b="0" i="0" baseline="0">
                <a:solidFill>
                  <a:schemeClr val="bg1"/>
                </a:solidFill>
                <a:latin typeface="Titillium WebLight Italic"/>
                <a:cs typeface="Titillium WebLight Italic"/>
              </a:defRPr>
            </a:lvl1pPr>
          </a:lstStyle>
          <a:p>
            <a:pPr lvl="0"/>
            <a:r>
              <a:rPr lang="en-US" b="0" i="0" dirty="0">
                <a:latin typeface="Titillium WebLight Italic"/>
                <a:cs typeface="Titillium WebLight Italic"/>
              </a:rPr>
              <a:t>External threats are constantly evolving with the flow of business and technology.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47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44776"/>
            <a:ext cx="9144000" cy="93104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800" b="0" i="0">
                <a:solidFill>
                  <a:srgbClr val="FFFFFF"/>
                </a:solidFill>
                <a:latin typeface="Titillium WebRegular"/>
                <a:cs typeface="Titillium WebRegular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>
          <a:xfrm flipV="1">
            <a:off x="3597651" y="3064281"/>
            <a:ext cx="1952502" cy="45720"/>
          </a:xfrm>
          <a:prstGeom prst="rect">
            <a:avLst/>
          </a:prstGeom>
          <a:solidFill>
            <a:srgbClr val="4498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65161" y="3789005"/>
            <a:ext cx="7013678" cy="115631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0" i="0" spc="200" baseline="0">
                <a:solidFill>
                  <a:srgbClr val="52A8B6"/>
                </a:solidFill>
                <a:latin typeface="Titillium WebRegular"/>
                <a:cs typeface="Titillium WebRegular"/>
              </a:defRPr>
            </a:lvl1pPr>
          </a:lstStyle>
          <a:p>
            <a:pPr lvl="0"/>
            <a:r>
              <a:rPr lang="en-US" dirty="0"/>
              <a:t>CLICK TO ADD 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2714982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39" y="1075105"/>
            <a:ext cx="3067118" cy="2747818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185333" y="4783572"/>
            <a:ext cx="6773334" cy="54223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>
                <a:solidFill>
                  <a:schemeClr val="bg1">
                    <a:lumMod val="85000"/>
                  </a:schemeClr>
                </a:solidFill>
                <a:latin typeface="Titillium WebLight Italic"/>
                <a:cs typeface="Titillium WebLight Italic"/>
              </a:defRPr>
            </a:lvl1pPr>
          </a:lstStyle>
          <a:p>
            <a:pPr lvl="0"/>
            <a:r>
              <a:rPr lang="en-US" dirty="0"/>
              <a:t>If there’s a way in, we’ll find it.</a:t>
            </a:r>
          </a:p>
        </p:txBody>
      </p:sp>
    </p:spTree>
    <p:extLst>
      <p:ext uri="{BB962C8B-B14F-4D97-AF65-F5344CB8AC3E}">
        <p14:creationId xmlns:p14="http://schemas.microsoft.com/office/powerpoint/2010/main" val="3902325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14.pn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13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12.png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image" Target="../media/image11.png"/><Relationship Id="rId27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_background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 descr="footer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61" y="6412655"/>
            <a:ext cx="9194437" cy="45841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V="1">
            <a:off x="-26461" y="6381593"/>
            <a:ext cx="9194437" cy="50266"/>
          </a:xfrm>
          <a:prstGeom prst="rect">
            <a:avLst/>
          </a:prstGeom>
          <a:solidFill>
            <a:srgbClr val="4498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pic>
        <p:nvPicPr>
          <p:cNvPr id="8" name="Picture 7" descr="shield_mark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5" y="284408"/>
            <a:ext cx="854277" cy="1011643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57200" y="1430804"/>
            <a:ext cx="8229599" cy="0"/>
          </a:xfrm>
          <a:prstGeom prst="line">
            <a:avLst/>
          </a:prstGeom>
          <a:ln w="19050" cap="rnd">
            <a:solidFill>
              <a:srgbClr val="B8B8BB"/>
            </a:solidFill>
            <a:prstDash val="sysDot"/>
            <a:round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457200" y="6499049"/>
            <a:ext cx="3984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©2018 Depth Security | Proprietary and Confidential </a:t>
            </a:r>
          </a:p>
          <a:p>
            <a:endParaRPr lang="en-US" sz="1000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8064964" y="6499049"/>
            <a:ext cx="62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AD1C476-C530-844C-9B8F-12535D805518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1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69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Titillium WebRegular"/>
          <a:ea typeface="+mj-ea"/>
          <a:cs typeface="Titillium WebRegular"/>
        </a:defRPr>
      </a:lvl1pPr>
    </p:titleStyle>
    <p:bodyStyle>
      <a:lvl1pPr marL="0" indent="0" algn="l" defTabSz="457200" rtl="0" eaLnBrk="1" latinLnBrk="0" hangingPunct="1">
        <a:lnSpc>
          <a:spcPct val="110000"/>
        </a:lnSpc>
        <a:spcBef>
          <a:spcPct val="20000"/>
        </a:spcBef>
        <a:buClr>
          <a:schemeClr val="accent1"/>
        </a:buClr>
        <a:buFontTx/>
        <a:buNone/>
        <a:defRPr sz="3200" b="0" i="0" kern="1200">
          <a:solidFill>
            <a:schemeClr val="tx1"/>
          </a:solidFill>
          <a:latin typeface="Titillium WebRegular"/>
          <a:ea typeface="+mn-ea"/>
          <a:cs typeface="Titillium WebRegula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Titillium WebRegular"/>
          <a:ea typeface="+mn-ea"/>
          <a:cs typeface="Titillium Web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Titillium WebRegular"/>
          <a:ea typeface="+mn-ea"/>
          <a:cs typeface="Titillium Web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Titillium WebRegular"/>
          <a:ea typeface="+mn-ea"/>
          <a:cs typeface="Titillium Web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Titillium WebRegular"/>
          <a:ea typeface="+mn-ea"/>
          <a:cs typeface="Titillium Web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cean_background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5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10/25/2018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Rectangle 13"/>
          <p:cNvSpPr/>
          <p:nvPr/>
        </p:nvSpPr>
        <p:spPr bwMode="blackWhite"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white_background.png">
            <a:extLst>
              <a:ext uri="{FF2B5EF4-FFF2-40B4-BE49-F238E27FC236}">
                <a16:creationId xmlns:a16="http://schemas.microsoft.com/office/drawing/2014/main" id="{8B538CD5-C7F3-4752-BAFF-AEA0EC2F019A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" name="Picture 19" descr="footer.jpg">
            <a:extLst>
              <a:ext uri="{FF2B5EF4-FFF2-40B4-BE49-F238E27FC236}">
                <a16:creationId xmlns:a16="http://schemas.microsoft.com/office/drawing/2014/main" id="{6D78599F-E974-4894-AA5D-0A46576D6B90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61" y="6412655"/>
            <a:ext cx="9194437" cy="4584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63FE398-2440-4674-8BDD-0316EA1B703C}"/>
              </a:ext>
            </a:extLst>
          </p:cNvPr>
          <p:cNvSpPr/>
          <p:nvPr userDrawn="1"/>
        </p:nvSpPr>
        <p:spPr>
          <a:xfrm flipV="1">
            <a:off x="-26461" y="6381593"/>
            <a:ext cx="9194437" cy="50266"/>
          </a:xfrm>
          <a:prstGeom prst="rect">
            <a:avLst/>
          </a:prstGeom>
          <a:solidFill>
            <a:srgbClr val="4498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shield_mark.png">
            <a:extLst>
              <a:ext uri="{FF2B5EF4-FFF2-40B4-BE49-F238E27FC236}">
                <a16:creationId xmlns:a16="http://schemas.microsoft.com/office/drawing/2014/main" id="{90718000-FE94-4431-A05F-2AD687D52B13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5" y="284408"/>
            <a:ext cx="854277" cy="10116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C08CF0-3511-4B7D-92B4-EBA598F41D7B}"/>
              </a:ext>
            </a:extLst>
          </p:cNvPr>
          <p:cNvCxnSpPr/>
          <p:nvPr userDrawn="1"/>
        </p:nvCxnSpPr>
        <p:spPr>
          <a:xfrm>
            <a:off x="457200" y="1430804"/>
            <a:ext cx="8229599" cy="0"/>
          </a:xfrm>
          <a:prstGeom prst="line">
            <a:avLst/>
          </a:prstGeom>
          <a:ln w="19050" cap="rnd">
            <a:solidFill>
              <a:srgbClr val="B8B8BB"/>
            </a:solidFill>
            <a:prstDash val="sysDot"/>
            <a:round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1E5969-7945-424B-ABAF-51F1F16578C9}"/>
              </a:ext>
            </a:extLst>
          </p:cNvPr>
          <p:cNvSpPr txBox="1"/>
          <p:nvPr userDrawn="1"/>
        </p:nvSpPr>
        <p:spPr>
          <a:xfrm>
            <a:off x="457200" y="6499049"/>
            <a:ext cx="3984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©2018 Depth Security | Proprietary and Confidential </a:t>
            </a:r>
          </a:p>
          <a:p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613107-5F21-4275-B4FB-421AEA73AB91}"/>
              </a:ext>
            </a:extLst>
          </p:cNvPr>
          <p:cNvSpPr txBox="1"/>
          <p:nvPr userDrawn="1"/>
        </p:nvSpPr>
        <p:spPr>
          <a:xfrm>
            <a:off x="8064964" y="6499049"/>
            <a:ext cx="621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AD1C476-C530-844C-9B8F-12535D805518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68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dtheftcenter.org/images/breach/2018/ITRCBreachReport2018.pdf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ter.com/_wald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hyperlink" Target="https://twitter.com/harmj0y" TargetMode="External"/><Relationship Id="rId4" Type="http://schemas.openxmlformats.org/officeDocument/2006/relationships/hyperlink" Target="https://twitter.com/CptJesus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theftcenter.org/images/breach/2018/ITRCBreachReport2018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reachlevelindex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sdn.microsoft.com/en-us/library/2c15cbf0-f086-4c74-8b70-1f2fa45dd4be.aspx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idtheftcenter.org/images/breach/2018/ITRCBreachReport2018.pdf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PowerShellMafia/PowerSploit/blob/master/Exfiltration/Get-GPPPassword.ps1" TargetMode="Externa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theftcenter.org/images/breach/2018/ITRCBreachReport2018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smhacks" TargetMode="Externa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Why Hackers Keep Winning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85333" y="5109249"/>
            <a:ext cx="6773334" cy="847668"/>
          </a:xfrm>
        </p:spPr>
        <p:txBody>
          <a:bodyPr/>
          <a:lstStyle/>
          <a:p>
            <a:r>
              <a:rPr lang="en-US" dirty="0"/>
              <a:t>@AWSMHACKS</a:t>
            </a:r>
          </a:p>
        </p:txBody>
      </p:sp>
    </p:spTree>
    <p:extLst>
      <p:ext uri="{BB962C8B-B14F-4D97-AF65-F5344CB8AC3E}">
        <p14:creationId xmlns:p14="http://schemas.microsoft.com/office/powerpoint/2010/main" val="145326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46" y="200835"/>
            <a:ext cx="7703822" cy="704442"/>
          </a:xfrm>
        </p:spPr>
        <p:txBody>
          <a:bodyPr>
            <a:noAutofit/>
          </a:bodyPr>
          <a:lstStyle/>
          <a:p>
            <a:r>
              <a:rPr lang="en-US" sz="3200" dirty="0" err="1"/>
              <a:t>Whats</a:t>
            </a:r>
            <a:r>
              <a:rPr lang="en-US" sz="3200" dirty="0"/>
              <a:t> a Pentest?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Basic Steps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4DADD7-4AB1-41A3-ACD4-D1756106E744}"/>
              </a:ext>
            </a:extLst>
          </p:cNvPr>
          <p:cNvSpPr txBox="1">
            <a:spLocks/>
          </p:cNvSpPr>
          <p:nvPr/>
        </p:nvSpPr>
        <p:spPr>
          <a:xfrm>
            <a:off x="300856" y="1593130"/>
            <a:ext cx="6899950" cy="456167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4000" dirty="0"/>
              <a:t>Generic Pentest:</a:t>
            </a: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742950" indent="-7429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4000" dirty="0"/>
              <a:t>Pre-engagement Interactions (scoping)</a:t>
            </a:r>
          </a:p>
          <a:p>
            <a:pPr marL="742950" indent="-7429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4000" dirty="0"/>
              <a:t>Intelligence Gathering (Recon)</a:t>
            </a:r>
          </a:p>
          <a:p>
            <a:pPr marL="742950" indent="-7429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4000" dirty="0"/>
              <a:t>Vulnerability Analysis (Scanning)</a:t>
            </a:r>
          </a:p>
          <a:p>
            <a:pPr marL="742950" indent="-7429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4000" dirty="0"/>
              <a:t>Exploitation</a:t>
            </a:r>
          </a:p>
          <a:p>
            <a:pPr marL="742950" indent="-7429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4000" dirty="0"/>
              <a:t>Post Exploitation  </a:t>
            </a:r>
          </a:p>
          <a:p>
            <a:pPr marL="742950" indent="-7429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Clr>
                <a:schemeClr val="accent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en-US" sz="4000" dirty="0"/>
              <a:t>Reporting</a:t>
            </a: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66D0E-EAF8-4C1F-BEF7-5AAF1EB2FA71}"/>
              </a:ext>
            </a:extLst>
          </p:cNvPr>
          <p:cNvSpPr txBox="1"/>
          <p:nvPr/>
        </p:nvSpPr>
        <p:spPr>
          <a:xfrm>
            <a:off x="4423653" y="6154803"/>
            <a:ext cx="6650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https://www.idtheftcenter.org/images/breach/2018/ITRCBreachReport2018.pdf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6955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1084" y="1650069"/>
            <a:ext cx="4377548" cy="4560389"/>
          </a:xfrm>
        </p:spPr>
        <p:txBody>
          <a:bodyPr>
            <a:normAutofit/>
          </a:bodyPr>
          <a:lstStyle/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Enumerate the external network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Break in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Enumerate the internal network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Move around network to access </a:t>
            </a:r>
            <a:r>
              <a:rPr lang="en-US" dirty="0" err="1"/>
              <a:t>moar</a:t>
            </a:r>
            <a:r>
              <a:rPr lang="en-US" dirty="0"/>
              <a:t> data/creds/privileges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General Attack Strategy</a:t>
            </a:r>
          </a:p>
        </p:txBody>
      </p:sp>
      <p:pic>
        <p:nvPicPr>
          <p:cNvPr id="1026" name="Picture 2" descr="http://www.progettomarte.net/wp-content/uploads/2016/07/cropped-network2.jpg">
            <a:extLst>
              <a:ext uri="{FF2B5EF4-FFF2-40B4-BE49-F238E27FC236}">
                <a16:creationId xmlns:a16="http://schemas.microsoft.com/office/drawing/2014/main" id="{3AE1DE0F-D455-4EF1-94A9-768DEC19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63" y="1957325"/>
            <a:ext cx="4951078" cy="347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326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Entry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Enter Here, or Here, or Here, or Here, or Here, or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660088" y="1858230"/>
            <a:ext cx="4216526" cy="368702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Vulnerabilities!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Users </a:t>
            </a:r>
          </a:p>
          <a:p>
            <a:pPr marL="628650" lvl="1" indent="-342900"/>
            <a:r>
              <a:rPr lang="en-US" sz="2000" dirty="0"/>
              <a:t>Phishing</a:t>
            </a:r>
          </a:p>
          <a:p>
            <a:pPr marL="628650" lvl="1" indent="-342900"/>
            <a:r>
              <a:rPr lang="en-US" sz="2000" dirty="0"/>
              <a:t>Opening up holes</a:t>
            </a:r>
          </a:p>
          <a:p>
            <a:pPr marL="628650" lvl="1" indent="-342900"/>
            <a:r>
              <a:rPr lang="en-US" sz="2000" dirty="0"/>
              <a:t>Posting info on accident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Login Points</a:t>
            </a:r>
          </a:p>
          <a:p>
            <a:pPr marL="628650" lvl="1" indent="-342900"/>
            <a:r>
              <a:rPr lang="en-US" sz="2000" dirty="0"/>
              <a:t>Citrix</a:t>
            </a:r>
          </a:p>
          <a:p>
            <a:pPr marL="628650" lvl="1" indent="-342900"/>
            <a:r>
              <a:rPr lang="en-US" sz="2000" dirty="0"/>
              <a:t>OWA</a:t>
            </a:r>
          </a:p>
          <a:p>
            <a:pPr marL="628650" lvl="1" indent="-342900"/>
            <a:r>
              <a:rPr lang="en-US" sz="2000" dirty="0"/>
              <a:t>VPN’s</a:t>
            </a:r>
            <a:endParaRPr lang="en-US" sz="3000" dirty="0"/>
          </a:p>
        </p:txBody>
      </p:sp>
      <p:pic>
        <p:nvPicPr>
          <p:cNvPr id="2050" name="Picture 2" descr="Image result for bad security meme">
            <a:extLst>
              <a:ext uri="{FF2B5EF4-FFF2-40B4-BE49-F238E27FC236}">
                <a16:creationId xmlns:a16="http://schemas.microsoft.com/office/drawing/2014/main" id="{F6132E46-F026-4CF9-BB8A-4B31C80A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" y="1739477"/>
            <a:ext cx="5391397" cy="452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5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Entry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Who’s Attacking Us?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AD73900-0AE2-4471-BF86-308994C6AB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75081" y="1761701"/>
            <a:ext cx="3133589" cy="55916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sym typeface="Wingdings" panose="05000000000000000000" pitchFamily="2" charset="2"/>
              </a:rPr>
              <a:t></a:t>
            </a:r>
            <a:r>
              <a:rPr lang="en-US" sz="2800" dirty="0">
                <a:solidFill>
                  <a:schemeClr val="accent1"/>
                </a:solidFill>
              </a:rPr>
              <a:t> Vulnerabilities!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ABECEBC-495D-48BC-BCDA-C37C4BC9F24C}"/>
              </a:ext>
            </a:extLst>
          </p:cNvPr>
          <p:cNvSpPr txBox="1">
            <a:spLocks/>
          </p:cNvSpPr>
          <p:nvPr/>
        </p:nvSpPr>
        <p:spPr>
          <a:xfrm>
            <a:off x="452521" y="1703345"/>
            <a:ext cx="5898799" cy="4673703"/>
          </a:xfrm>
          <a:prstGeom prst="rect">
            <a:avLst/>
          </a:prstGeom>
        </p:spPr>
        <p:txBody>
          <a:bodyPr vert="horz"/>
          <a:lstStyle>
            <a:lvl1pPr marL="457200" marR="0" indent="-4572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tabLst/>
              <a:defRPr sz="26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Bots and Cyber Criminals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Motivated Attackers </a:t>
            </a:r>
          </a:p>
          <a:p>
            <a:pPr marL="628650" lvl="1" indent="-342900"/>
            <a:r>
              <a:rPr lang="en-US" sz="1800" dirty="0"/>
              <a:t>Activist</a:t>
            </a:r>
          </a:p>
          <a:p>
            <a:pPr marL="628650" lvl="1" indent="-342900"/>
            <a:r>
              <a:rPr lang="en-US" sz="1800" dirty="0"/>
              <a:t>‘Freedom’ Fighters</a:t>
            </a:r>
          </a:p>
          <a:p>
            <a:pPr marL="628650" lvl="1" indent="-342900"/>
            <a:r>
              <a:rPr lang="en-US" sz="1800" dirty="0"/>
              <a:t>Anarchist</a:t>
            </a:r>
          </a:p>
          <a:p>
            <a:pPr marL="285750" lvl="1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Almighty </a:t>
            </a:r>
            <a:r>
              <a:rPr lang="en-US" sz="2800" dirty="0">
                <a:solidFill>
                  <a:schemeClr val="accent1"/>
                </a:solidFill>
              </a:rPr>
              <a:t>ATP</a:t>
            </a:r>
            <a:endParaRPr lang="en-US" sz="2800" dirty="0"/>
          </a:p>
          <a:p>
            <a:pPr marL="628650" lvl="1" indent="-342900"/>
            <a:r>
              <a:rPr lang="en-US" sz="1800" dirty="0"/>
              <a:t>Governments</a:t>
            </a:r>
          </a:p>
          <a:p>
            <a:pPr marL="628650" lvl="1" indent="-342900"/>
            <a:r>
              <a:rPr lang="en-US" sz="1800" dirty="0"/>
              <a:t>Corporate/Political Espionage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-</a:t>
            </a:r>
            <a:endParaRPr lang="en-US" sz="3000" dirty="0">
              <a:solidFill>
                <a:schemeClr val="accent1"/>
              </a:solidFill>
            </a:endParaRPr>
          </a:p>
          <a:p>
            <a:pPr marL="628650" lvl="1" indent="-342900"/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E3E08-9745-42E2-888D-89AC830AB271}"/>
              </a:ext>
            </a:extLst>
          </p:cNvPr>
          <p:cNvSpPr txBox="1"/>
          <p:nvPr/>
        </p:nvSpPr>
        <p:spPr>
          <a:xfrm>
            <a:off x="5066322" y="3865121"/>
            <a:ext cx="3016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sym typeface="Wingdings" panose="05000000000000000000" pitchFamily="2" charset="2"/>
              </a:rPr>
              <a:t> </a:t>
            </a:r>
            <a:r>
              <a:rPr lang="en-US" sz="3200" dirty="0">
                <a:solidFill>
                  <a:schemeClr val="accent1"/>
                </a:solidFill>
              </a:rPr>
              <a:t>Users 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3200" dirty="0">
                <a:solidFill>
                  <a:schemeClr val="accent1"/>
                </a:solidFill>
                <a:sym typeface="Wingdings" panose="05000000000000000000" pitchFamily="2" charset="2"/>
              </a:rPr>
              <a:t> </a:t>
            </a:r>
            <a:r>
              <a:rPr lang="en-US" sz="3200" dirty="0">
                <a:solidFill>
                  <a:schemeClr val="accent1"/>
                </a:solidFill>
              </a:rPr>
              <a:t>Login Points</a:t>
            </a:r>
          </a:p>
        </p:txBody>
      </p:sp>
    </p:spTree>
    <p:extLst>
      <p:ext uri="{BB962C8B-B14F-4D97-AF65-F5344CB8AC3E}">
        <p14:creationId xmlns:p14="http://schemas.microsoft.com/office/powerpoint/2010/main" val="270154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840" y="2352400"/>
            <a:ext cx="6890994" cy="3282678"/>
          </a:xfrm>
        </p:spPr>
        <p:txBody>
          <a:bodyPr>
            <a:normAutofit/>
          </a:bodyPr>
          <a:lstStyle/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3600" dirty="0"/>
              <a:t>Weak Credentials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3600" dirty="0"/>
              <a:t>Poor  Credential Management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3600" dirty="0"/>
              <a:t>Opening Documents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3600" dirty="0"/>
              <a:t>USB Drives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73E82D7-3474-41CA-A704-14E7E1EC6453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#</a:t>
            </a:r>
            <a:r>
              <a:rPr lang="en-US" sz="2000" dirty="0" err="1"/>
              <a:t>LetMeIn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539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9813"/>
            <a:ext cx="4977353" cy="4560389"/>
          </a:xfrm>
        </p:spPr>
        <p:txBody>
          <a:bodyPr>
            <a:normAutofit/>
          </a:bodyPr>
          <a:lstStyle/>
          <a:p>
            <a:pPr indent="-285750">
              <a:spcAft>
                <a:spcPts val="600"/>
              </a:spcAft>
            </a:pPr>
            <a:r>
              <a:rPr lang="en-US" dirty="0"/>
              <a:t>Password Spraying in 2018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 Gather List of Accounts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dirty="0"/>
          </a:p>
          <a:p>
            <a:pPr marL="457200" lvl="1" indent="0">
              <a:spcAft>
                <a:spcPts val="600"/>
              </a:spcAft>
              <a:buNone/>
            </a:pPr>
            <a:endParaRPr lang="en-US" dirty="0"/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C95E92-4199-4670-8924-481265697371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Won’t you be my friend?</a:t>
            </a:r>
          </a:p>
        </p:txBody>
      </p:sp>
    </p:spTree>
    <p:extLst>
      <p:ext uri="{BB962C8B-B14F-4D97-AF65-F5344CB8AC3E}">
        <p14:creationId xmlns:p14="http://schemas.microsoft.com/office/powerpoint/2010/main" val="1119721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9813"/>
            <a:ext cx="4977353" cy="4560389"/>
          </a:xfrm>
        </p:spPr>
        <p:txBody>
          <a:bodyPr>
            <a:normAutofit/>
          </a:bodyPr>
          <a:lstStyle/>
          <a:p>
            <a:pPr indent="-285750">
              <a:spcAft>
                <a:spcPts val="600"/>
              </a:spcAft>
            </a:pPr>
            <a:r>
              <a:rPr lang="en-US" dirty="0"/>
              <a:t>Password Spraying in 2018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 Gather List of Accounts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dirty="0"/>
          </a:p>
          <a:p>
            <a:pPr marL="457200" lvl="1" indent="0">
              <a:spcAft>
                <a:spcPts val="600"/>
              </a:spcAft>
              <a:buNone/>
            </a:pPr>
            <a:endParaRPr lang="en-US" dirty="0"/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C95E92-4199-4670-8924-481265697371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Won’t you be my friend?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43D85-042E-421A-95E7-36EC29BD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1" y="3308808"/>
            <a:ext cx="4234513" cy="2873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B2BEF-263D-4016-80A8-E73BCC1C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79" y="2806619"/>
            <a:ext cx="6036278" cy="2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7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9813"/>
            <a:ext cx="4977353" cy="4560389"/>
          </a:xfrm>
        </p:spPr>
        <p:txBody>
          <a:bodyPr>
            <a:normAutofit/>
          </a:bodyPr>
          <a:lstStyle/>
          <a:p>
            <a:pPr indent="-285750">
              <a:spcAft>
                <a:spcPts val="600"/>
              </a:spcAft>
            </a:pPr>
            <a:r>
              <a:rPr lang="en-US" dirty="0"/>
              <a:t>Password Spraying in 2018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 Gather List of Accounts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dirty="0"/>
          </a:p>
          <a:p>
            <a:pPr marL="457200" lvl="1" indent="0">
              <a:spcAft>
                <a:spcPts val="600"/>
              </a:spcAft>
              <a:buNone/>
            </a:pPr>
            <a:endParaRPr lang="en-US" dirty="0"/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C95E92-4199-4670-8924-481265697371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Won’t you be my friend?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5A2E80-B55C-4BE3-9387-D93B3D08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4" y="2132289"/>
            <a:ext cx="5431823" cy="4177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C3473C-B6AA-453C-A188-7AE1E104A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14" y="2928381"/>
            <a:ext cx="5541751" cy="32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9813"/>
            <a:ext cx="4977353" cy="4560389"/>
          </a:xfrm>
        </p:spPr>
        <p:txBody>
          <a:bodyPr>
            <a:normAutofit/>
          </a:bodyPr>
          <a:lstStyle/>
          <a:p>
            <a:pPr indent="-285750">
              <a:spcAft>
                <a:spcPts val="600"/>
              </a:spcAft>
            </a:pPr>
            <a:r>
              <a:rPr lang="en-US" dirty="0"/>
              <a:t>Password Spraying in 2018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 Gather List of Accounts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 Attempt a Single Password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dirty="0"/>
          </a:p>
          <a:p>
            <a:pPr marL="457200" lvl="1" indent="0">
              <a:spcAft>
                <a:spcPts val="600"/>
              </a:spcAft>
              <a:buNone/>
            </a:pPr>
            <a:endParaRPr lang="en-US" dirty="0"/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C95E92-4199-4670-8924-481265697371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Weak Credentials</a:t>
            </a:r>
          </a:p>
        </p:txBody>
      </p:sp>
      <p:pic>
        <p:nvPicPr>
          <p:cNvPr id="7" name="Picture 2" descr="C:\Users\ryan\AppData\Local\Temp\SNAGHTML4c733f4.PNG">
            <a:extLst>
              <a:ext uri="{FF2B5EF4-FFF2-40B4-BE49-F238E27FC236}">
                <a16:creationId xmlns:a16="http://schemas.microsoft.com/office/drawing/2014/main" id="{0FC0EA8D-A7F8-4DA9-B957-49B33F7B7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55" y="2733774"/>
            <a:ext cx="5417638" cy="361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147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9813"/>
            <a:ext cx="4977353" cy="4560389"/>
          </a:xfrm>
        </p:spPr>
        <p:txBody>
          <a:bodyPr>
            <a:normAutofit/>
          </a:bodyPr>
          <a:lstStyle/>
          <a:p>
            <a:pPr indent="-285750">
              <a:spcAft>
                <a:spcPts val="600"/>
              </a:spcAft>
            </a:pPr>
            <a:r>
              <a:rPr lang="en-US" dirty="0"/>
              <a:t>Password Spraying in 2018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 Gather List of Accounts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 Attempt a Single Password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 Use any type of Access to Gather More Accounts</a:t>
            </a:r>
            <a:endParaRPr lang="en-US" dirty="0"/>
          </a:p>
          <a:p>
            <a:pPr marL="457200" lvl="1" indent="0">
              <a:spcAft>
                <a:spcPts val="600"/>
              </a:spcAft>
              <a:buNone/>
            </a:pPr>
            <a:endParaRPr lang="en-US" dirty="0"/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C95E92-4199-4670-8924-481265697371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Weak Credentials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ED846-30B8-42ED-8F27-E17B2BDAE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322" y="2283083"/>
            <a:ext cx="3722293" cy="27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9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Security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If there is a way in, we’ll find it.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boutique information security firm founded in 2006 and based in Kansas City.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7494" y="3535637"/>
            <a:ext cx="7598629" cy="618214"/>
          </a:xfrm>
        </p:spPr>
        <p:txBody>
          <a:bodyPr/>
          <a:lstStyle/>
          <a:p>
            <a:r>
              <a:rPr lang="en-US" b="1" dirty="0"/>
              <a:t>Offense:</a:t>
            </a:r>
            <a:r>
              <a:rPr lang="en-US" dirty="0"/>
              <a:t> Identify and exploit weaknesses in networks and applications</a:t>
            </a:r>
          </a:p>
          <a:p>
            <a:r>
              <a:rPr lang="en-US" b="1" dirty="0"/>
              <a:t>Defense: </a:t>
            </a:r>
            <a:r>
              <a:rPr lang="en-US" dirty="0"/>
              <a:t>Help defend against real-world threats utilizing services and solutions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What we do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47494" y="4835813"/>
            <a:ext cx="5926885" cy="518702"/>
          </a:xfrm>
        </p:spPr>
        <p:txBody>
          <a:bodyPr/>
          <a:lstStyle/>
          <a:p>
            <a:r>
              <a:rPr lang="en-US" dirty="0"/>
              <a:t>We work with a wide range of clients from small and medium-sized businesses to the Fortune 500.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</p:spTree>
    <p:extLst>
      <p:ext uri="{BB962C8B-B14F-4D97-AF65-F5344CB8AC3E}">
        <p14:creationId xmlns:p14="http://schemas.microsoft.com/office/powerpoint/2010/main" val="1020587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9813"/>
            <a:ext cx="4977353" cy="4560389"/>
          </a:xfrm>
        </p:spPr>
        <p:txBody>
          <a:bodyPr>
            <a:normAutofit/>
          </a:bodyPr>
          <a:lstStyle/>
          <a:p>
            <a:pPr indent="-285750">
              <a:spcAft>
                <a:spcPts val="600"/>
              </a:spcAft>
            </a:pPr>
            <a:r>
              <a:rPr lang="en-US" dirty="0"/>
              <a:t>Password Spraying in 2018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 Gather List of Accounts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 Attempt a Single Password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/>
              <a:t> Use any type of Access to Gather More Accounts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2"/>
                </a:solidFill>
              </a:rPr>
              <a:t> Spray Again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dirty="0"/>
          </a:p>
          <a:p>
            <a:pPr marL="457200" lvl="1" indent="0">
              <a:spcAft>
                <a:spcPts val="600"/>
              </a:spcAft>
              <a:buNone/>
            </a:pPr>
            <a:endParaRPr lang="en-US" dirty="0"/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C95E92-4199-4670-8924-481265697371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Weak Credentials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20ACA-CB03-404A-B88A-CA48B1C0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322" y="2283083"/>
            <a:ext cx="3722293" cy="27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" y="1621788"/>
            <a:ext cx="8502978" cy="4560389"/>
          </a:xfrm>
        </p:spPr>
        <p:txBody>
          <a:bodyPr>
            <a:normAutofit/>
          </a:bodyPr>
          <a:lstStyle/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Multi-Factor Protected Logins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*Can be done incorrectly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Force the Enrollment! Possibly Restrict to IP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Push vs Pin-Code vs SMS</a:t>
            </a:r>
          </a:p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 phrases or your favorite password twice</a:t>
            </a:r>
          </a:p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Reduce the need for 90/120/365 day changes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C95E92-4199-4670-8924-481265697371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Defending against Password Spraying</a:t>
            </a:r>
          </a:p>
        </p:txBody>
      </p:sp>
    </p:spTree>
    <p:extLst>
      <p:ext uri="{BB962C8B-B14F-4D97-AF65-F5344CB8AC3E}">
        <p14:creationId xmlns:p14="http://schemas.microsoft.com/office/powerpoint/2010/main" val="381516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5414" y="2297611"/>
            <a:ext cx="6598763" cy="4560389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Passwords.xls (.txt)  (.csv)  (.doc)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Watch your internal shares!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Password Reuse across sites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Learn Password Managers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C80B885-B744-46F6-8CD1-95CDA6EBC085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Poor Credential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A36C5-0CA9-488D-A2AD-55F3EC6A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97" y="1540567"/>
            <a:ext cx="3720134" cy="44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90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5414" y="2297611"/>
            <a:ext cx="6598763" cy="4560389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Passwords.xls (.txt)  (.csv)  (.doc)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Watch your internal shares!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Password Reuse across sites</a:t>
            </a:r>
          </a:p>
          <a:p>
            <a:pPr marL="120015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Learn Password Managers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C80B885-B744-46F6-8CD1-95CDA6EBC085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Poor Credential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A36C5-0CA9-488D-A2AD-55F3EC6A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97" y="1540567"/>
            <a:ext cx="3720134" cy="44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5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C80B885-B744-46F6-8CD1-95CDA6EBC085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Poor Credential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97B63-C244-4215-8435-5BBE171F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73" y="1583971"/>
            <a:ext cx="8634062" cy="46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353" y="5119132"/>
            <a:ext cx="7777113" cy="45603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“Teach a man to </a:t>
            </a:r>
            <a:r>
              <a:rPr lang="en-US" i="1" dirty="0"/>
              <a:t>phish</a:t>
            </a:r>
            <a:r>
              <a:rPr lang="en-US" dirty="0"/>
              <a:t> and he will have access for life”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CC60C6-FAA9-45AF-8516-12FEDBF2BE26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Opening Documents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EB26C-9A9A-4806-A3F8-9AB5BCED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00" y="1543318"/>
            <a:ext cx="4865229" cy="338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81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4654"/>
            <a:ext cx="8305014" cy="4560389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Scenario - HR violation.</a:t>
            </a:r>
          </a:p>
          <a:p>
            <a:pPr marL="914400" lvl="1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HR.AlmostYourCompanysDomain.COM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CC60C6-FAA9-45AF-8516-12FEDBF2BE26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Opening Documents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339FF6-E72B-4C9B-89D0-3DB91C27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" y="2093289"/>
            <a:ext cx="8616099" cy="42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07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85" y="2423067"/>
            <a:ext cx="8305014" cy="4560389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Phish your users!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If you think you may have been phished, Speak Up!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User Awareness Programs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CC60C6-FAA9-45AF-8516-12FEDBF2BE26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Fighting Phishing</a:t>
            </a:r>
          </a:p>
        </p:txBody>
      </p:sp>
    </p:spTree>
    <p:extLst>
      <p:ext uri="{BB962C8B-B14F-4D97-AF65-F5344CB8AC3E}">
        <p14:creationId xmlns:p14="http://schemas.microsoft.com/office/powerpoint/2010/main" val="2597328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878" y="2423444"/>
            <a:ext cx="4685122" cy="4560389"/>
          </a:xfrm>
        </p:spPr>
        <p:txBody>
          <a:bodyPr>
            <a:normAutofit/>
          </a:bodyPr>
          <a:lstStyle/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BITCOINS HERE!</a:t>
            </a:r>
          </a:p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RubberDucky</a:t>
            </a:r>
            <a:r>
              <a:rPr lang="en-US" dirty="0"/>
              <a:t> by Hak5</a:t>
            </a:r>
          </a:p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USBHarpoon</a:t>
            </a:r>
            <a:r>
              <a:rPr lang="en-US" dirty="0"/>
              <a:t> </a:t>
            </a:r>
          </a:p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BadUSB</a:t>
            </a:r>
            <a:endParaRPr lang="en-US" dirty="0"/>
          </a:p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USB-Killer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B73A93-A2F6-4363-AEA1-BD45B99DDBDE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You’re a Bad USB, Bad!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A94CA2-33C7-4F3F-B6A8-3D7C6645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14" y="2423444"/>
            <a:ext cx="3703319" cy="293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9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CFAF-A89D-41CB-9BC1-2D0EB4583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878" y="2097531"/>
            <a:ext cx="4685122" cy="4560389"/>
          </a:xfrm>
        </p:spPr>
        <p:txBody>
          <a:bodyPr>
            <a:normAutofit/>
          </a:bodyPr>
          <a:lstStyle/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BITCOINS HERE!</a:t>
            </a:r>
          </a:p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RubberDucky</a:t>
            </a:r>
            <a:r>
              <a:rPr lang="en-US" dirty="0"/>
              <a:t> by Hak5</a:t>
            </a:r>
          </a:p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USBHarpoon</a:t>
            </a:r>
            <a:r>
              <a:rPr lang="en-US" dirty="0"/>
              <a:t> </a:t>
            </a:r>
          </a:p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BadUSB</a:t>
            </a:r>
            <a:endParaRPr lang="en-US" dirty="0"/>
          </a:p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USB-Killer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489965-4706-403C-9068-47D4EE4B4E6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Attacks on Users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5B73A93-A2F6-4363-AEA1-BD45B99DDBDE}"/>
              </a:ext>
            </a:extLst>
          </p:cNvPr>
          <p:cNvSpPr txBox="1">
            <a:spLocks/>
          </p:cNvSpPr>
          <p:nvPr/>
        </p:nvSpPr>
        <p:spPr>
          <a:xfrm>
            <a:off x="1446213" y="960438"/>
            <a:ext cx="7240587" cy="3968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You’re a Bad USB, Bad!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A94CA2-33C7-4F3F-B6A8-3D7C6645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14" y="2423444"/>
            <a:ext cx="3703319" cy="293135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07FA30-8EF5-41CE-8664-5D618FE4EE5E}"/>
              </a:ext>
            </a:extLst>
          </p:cNvPr>
          <p:cNvSpPr txBox="1">
            <a:spLocks/>
          </p:cNvSpPr>
          <p:nvPr/>
        </p:nvSpPr>
        <p:spPr>
          <a:xfrm>
            <a:off x="2256551" y="5683643"/>
            <a:ext cx="3814311" cy="973522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Disable Autorun</a:t>
            </a:r>
          </a:p>
        </p:txBody>
      </p:sp>
    </p:spTree>
    <p:extLst>
      <p:ext uri="{BB962C8B-B14F-4D97-AF65-F5344CB8AC3E}">
        <p14:creationId xmlns:p14="http://schemas.microsoft.com/office/powerpoint/2010/main" val="1403080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Talk About 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88008" y="2008891"/>
            <a:ext cx="8567984" cy="4562725"/>
          </a:xfr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ClrTx/>
              <a:buFont typeface="Wingdings" panose="05000000000000000000" pitchFamily="2" charset="2"/>
              <a:buChar char="q"/>
              <a:defRPr/>
            </a:pPr>
            <a:r>
              <a:rPr lang="en-US" sz="3600" dirty="0">
                <a:latin typeface="Titillium Web" panose="00000500000000000000" pitchFamily="2" charset="0"/>
              </a:rPr>
              <a:t>Breach </a:t>
            </a:r>
            <a:r>
              <a:rPr lang="en-US" sz="3600" dirty="0" err="1">
                <a:latin typeface="Titillium Web" panose="00000500000000000000" pitchFamily="2" charset="0"/>
              </a:rPr>
              <a:t>Lyfe</a:t>
            </a:r>
            <a:endParaRPr lang="en-US" sz="3600" dirty="0">
              <a:latin typeface="Titillium Web" panose="00000500000000000000" pitchFamily="2" charset="0"/>
            </a:endParaRPr>
          </a:p>
          <a:p>
            <a:pPr lvl="0" defTabSz="91440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ClrTx/>
              <a:buFont typeface="Wingdings" panose="05000000000000000000" pitchFamily="2" charset="2"/>
              <a:buChar char="q"/>
              <a:defRPr/>
            </a:pPr>
            <a:r>
              <a:rPr lang="en-US" sz="3600" dirty="0" err="1">
                <a:latin typeface="Titillium Web" panose="00000500000000000000" pitchFamily="2" charset="0"/>
              </a:rPr>
              <a:t>Pentesting</a:t>
            </a:r>
            <a:r>
              <a:rPr lang="en-US" sz="3600" dirty="0">
                <a:latin typeface="Titillium Web" panose="00000500000000000000" pitchFamily="2" charset="0"/>
              </a:rPr>
              <a:t> 101</a:t>
            </a:r>
          </a:p>
          <a:p>
            <a:pPr lvl="0" defTabSz="91440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ClrTx/>
              <a:buFont typeface="Wingdings" panose="05000000000000000000" pitchFamily="2" charset="2"/>
              <a:buChar char="q"/>
              <a:defRPr/>
            </a:pPr>
            <a:r>
              <a:rPr lang="en-US" sz="3600" dirty="0">
                <a:latin typeface="Titillium Web" panose="00000500000000000000" pitchFamily="2" charset="0"/>
              </a:rPr>
              <a:t>Entry Points</a:t>
            </a:r>
          </a:p>
          <a:p>
            <a:pPr lvl="0" defTabSz="91440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ClrTx/>
              <a:buFont typeface="Wingdings" panose="05000000000000000000" pitchFamily="2" charset="2"/>
              <a:buChar char="q"/>
              <a:defRPr/>
            </a:pPr>
            <a:r>
              <a:rPr lang="en-US" sz="3600" dirty="0">
                <a:latin typeface="Titillium Web" panose="00000500000000000000" pitchFamily="2" charset="0"/>
              </a:rPr>
              <a:t>Attacking Users</a:t>
            </a:r>
          </a:p>
          <a:p>
            <a:pPr lvl="0" defTabSz="91440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ClrTx/>
              <a:buFont typeface="Wingdings" panose="05000000000000000000" pitchFamily="2" charset="2"/>
              <a:buChar char="q"/>
              <a:defRPr/>
            </a:pPr>
            <a:endParaRPr lang="en-US" sz="3600" dirty="0">
              <a:latin typeface="Titillium Web" panose="00000500000000000000" pitchFamily="2" charset="0"/>
            </a:endParaRP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4032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defTabSz="914400">
              <a:lnSpc>
                <a:spcPct val="100000"/>
              </a:lnSpc>
              <a:spcBef>
                <a:spcPts val="0"/>
              </a:spcBef>
              <a:buClrTx/>
              <a:defRPr/>
            </a:pPr>
            <a:r>
              <a:rPr lang="en-US" dirty="0">
                <a:latin typeface="Titillium Web" panose="00000500000000000000" pitchFamily="2" charset="0"/>
              </a:rPr>
              <a:t>You’ve Been Compromised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Century Gothic" panose="020B0502020202020204"/>
              </a:rPr>
              <a:t>They have creds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94541" y="1903739"/>
            <a:ext cx="8554918" cy="382016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Any of the initial attack methods provide the attacker with </a:t>
            </a:r>
            <a:r>
              <a:rPr lang="en-US" sz="2400" i="1" dirty="0">
                <a:solidFill>
                  <a:srgbClr val="002060"/>
                </a:solidFill>
              </a:rPr>
              <a:t>some</a:t>
            </a:r>
            <a:r>
              <a:rPr lang="en-US" sz="2400" dirty="0"/>
              <a:t> credentials</a:t>
            </a:r>
          </a:p>
          <a:p>
            <a:r>
              <a:rPr lang="en-US" sz="2400" dirty="0"/>
              <a:t>Identify Users and Email Addresses = Logins to Citrix/VPNs</a:t>
            </a:r>
          </a:p>
          <a:p>
            <a:r>
              <a:rPr lang="en-US" sz="2400" dirty="0"/>
              <a:t>Harvesting Metadata = Logins to Citrix/VPNs</a:t>
            </a:r>
          </a:p>
          <a:p>
            <a:r>
              <a:rPr lang="en-US" sz="2400" dirty="0"/>
              <a:t>RCE - Vulnerabilities = Creds</a:t>
            </a:r>
          </a:p>
          <a:p>
            <a:pPr lvl="1"/>
            <a:endParaRPr lang="en-US" sz="2000" dirty="0"/>
          </a:p>
          <a:p>
            <a:pPr lvl="3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48363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SqlAdmins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Theory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129264-42C2-4E02-BB6E-E94ECD232720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73E597-8F62-403D-A4AF-56D7CC6A7DA8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WebServer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F50591-7721-426C-94C6-0EB07D5FEF6E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33B675-5F93-4B4D-AD61-1366B970B700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289192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SqlAdmins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John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</a:rPr>
              <a:t>Ohhh</a:t>
            </a:r>
            <a:r>
              <a:rPr lang="en-US" sz="2000" dirty="0">
                <a:solidFill>
                  <a:schemeClr val="accent2"/>
                </a:solidFill>
              </a:rPr>
              <a:t> Bob, Bob’s Compromised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EE442B-D554-4589-93E6-EE5DD29C6966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4F39C7-3BAD-406E-9DCC-F7085BB2023E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WebServer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2E9E9-DBF9-498F-837E-6EE7836F73F9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Desktop2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E4641F-FC86-48C6-964B-1E25A71881ED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373181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SqlAdmins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Bob’s Has Local Admin on Desktop 1 and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8A13CE-7747-4EFE-B65A-99F0A394AE56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D04F3-E235-437E-B323-F8C7CF35E443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WebServer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77F096-35A4-40CA-9394-0555BF3A8568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6F6D40-589C-430D-9B8B-C893681F45C2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3042765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SqlAdmins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045228" y="3529837"/>
            <a:ext cx="168731" cy="6566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2782039" y="2493203"/>
            <a:ext cx="921113" cy="3603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2501808" y="2773435"/>
            <a:ext cx="434947" cy="585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045228" y="383613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2606922" y="28671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2831639" y="21779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Joe, John and Alice are Logged in, Bob makes moves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447EA3-AE45-4C69-93C5-23BB5E12D234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40776E-F855-42EA-BA68-55E52A0357C5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WebServer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5BF240-7EFD-4066-A59E-49D2332DA70E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128857-9691-4503-B4E7-1928671DF65D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1541763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SqlAdmins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045228" y="3529837"/>
            <a:ext cx="168731" cy="6566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2782039" y="2493203"/>
            <a:ext cx="921113" cy="3603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2501808" y="2773435"/>
            <a:ext cx="434947" cy="5854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045228" y="383613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2606922" y="28671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2831639" y="21779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Now John and Alice are Compromised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DF5152-0D4C-468E-AF44-059B5AAE2863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371EDE-3BBA-4D7F-BF94-3717B200AA3F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WebServer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03750A-1BEE-4CD2-AC27-27107AC8FEEB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Desktop2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DB8721-90A7-41F5-B467-EEC8348A670B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530048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SqlAdmins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045228" y="3529837"/>
            <a:ext cx="168731" cy="6566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2782039" y="2493203"/>
            <a:ext cx="921113" cy="3603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2501808" y="2773435"/>
            <a:ext cx="434947" cy="5854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3C072D-CF00-493A-A8E2-E3F7983639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017726" y="4545922"/>
            <a:ext cx="1197558" cy="53351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2737494" y="3806136"/>
            <a:ext cx="199261" cy="9930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045228" y="383613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2606922" y="28671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2831639" y="21779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2831640" y="4107563"/>
            <a:ext cx="1062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1F4BFB-6AA8-43D3-A191-097A6F8A6D69}"/>
              </a:ext>
            </a:extLst>
          </p:cNvPr>
          <p:cNvSpPr txBox="1"/>
          <p:nvPr/>
        </p:nvSpPr>
        <p:spPr>
          <a:xfrm>
            <a:off x="3310277" y="483345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John Can Access the Dev Server that Mary is Logged into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96FA94-B484-4577-ABBD-D904454D1FD0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19A33D-7F0B-4C62-B38C-960A44F0819F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WebServer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7FE43C-8F2D-4FDC-934B-0814D06D527D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Desktop2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42D467-F8A8-4E82-BFE6-5EEAB8A4A571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3867154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SqlAdmins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045228" y="3529837"/>
            <a:ext cx="168731" cy="6566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2782039" y="2493203"/>
            <a:ext cx="921113" cy="3603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2501808" y="2773435"/>
            <a:ext cx="434947" cy="5854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3C072D-CF00-493A-A8E2-E3F7983639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017726" y="4545922"/>
            <a:ext cx="1197558" cy="5335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2737494" y="3806136"/>
            <a:ext cx="199261" cy="9930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045228" y="383613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2606922" y="28671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2831639" y="21779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2831640" y="4107563"/>
            <a:ext cx="1062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1F4BFB-6AA8-43D3-A191-097A6F8A6D69}"/>
              </a:ext>
            </a:extLst>
          </p:cNvPr>
          <p:cNvSpPr txBox="1"/>
          <p:nvPr/>
        </p:nvSpPr>
        <p:spPr>
          <a:xfrm>
            <a:off x="3310277" y="483345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Now Mary is Compromised.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DF6981-770C-4C61-AE33-1C03783027DC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587026-8992-42C5-92F5-4E30664753E5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WebServer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A9DC2A-91C8-48FD-9997-C7016072CEA4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Desktop2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2A9E3E-F59B-495A-8C4E-1EE4B652541E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545787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SqlAdmins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045228" y="3529837"/>
            <a:ext cx="168731" cy="6566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2782039" y="2493203"/>
            <a:ext cx="921113" cy="3603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2501808" y="2773435"/>
            <a:ext cx="434947" cy="5854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3C072D-CF00-493A-A8E2-E3F7983639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017726" y="4545922"/>
            <a:ext cx="1197558" cy="5335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2737494" y="3806136"/>
            <a:ext cx="199261" cy="9930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D366A5-6CE4-488D-9039-23BFA8C59463}"/>
              </a:ext>
            </a:extLst>
          </p:cNvPr>
          <p:cNvCxnSpPr>
            <a:cxnSpLocks/>
          </p:cNvCxnSpPr>
          <p:nvPr/>
        </p:nvCxnSpPr>
        <p:spPr>
          <a:xfrm flipH="1">
            <a:off x="5030623" y="3502359"/>
            <a:ext cx="1033344" cy="765943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045228" y="383613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2606922" y="28671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2831639" y="21779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2831640" y="4107563"/>
            <a:ext cx="1062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1F4BFB-6AA8-43D3-A191-097A6F8A6D69}"/>
              </a:ext>
            </a:extLst>
          </p:cNvPr>
          <p:cNvSpPr txBox="1"/>
          <p:nvPr/>
        </p:nvSpPr>
        <p:spPr>
          <a:xfrm>
            <a:off x="3310277" y="483345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7D4DD1-C36B-4D30-BC95-6DA41FF81AEF}"/>
              </a:ext>
            </a:extLst>
          </p:cNvPr>
          <p:cNvSpPr txBox="1"/>
          <p:nvPr/>
        </p:nvSpPr>
        <p:spPr>
          <a:xfrm>
            <a:off x="4642495" y="3539501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Member of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Mary is in the </a:t>
            </a:r>
            <a:r>
              <a:rPr lang="en-US" sz="2000" dirty="0" err="1">
                <a:solidFill>
                  <a:schemeClr val="accent2"/>
                </a:solidFill>
              </a:rPr>
              <a:t>SQLAdmins</a:t>
            </a:r>
            <a:r>
              <a:rPr lang="en-US" sz="2000" dirty="0">
                <a:solidFill>
                  <a:schemeClr val="accent2"/>
                </a:solidFill>
              </a:rPr>
              <a:t> Group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E4FF8-320D-453F-9314-1D61FE935D75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72A00C-0DFF-44FC-ADD4-E4E598713A89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WebServer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3461F6-CF90-4FAE-ADA6-9E72924AAB98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Desktop2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68B2ECA-6A2B-428F-B4E2-1B13F1AF4BA1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2771312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SqlAdmins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045228" y="3529837"/>
            <a:ext cx="168731" cy="6566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2782039" y="2493203"/>
            <a:ext cx="921113" cy="3603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2501808" y="2773435"/>
            <a:ext cx="434947" cy="5854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D0336BD-E128-412E-B5FE-408B872942EC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344200" y="3502359"/>
            <a:ext cx="101574" cy="944549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3C072D-CF00-493A-A8E2-E3F7983639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017726" y="4545922"/>
            <a:ext cx="1197558" cy="5335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2737494" y="3806136"/>
            <a:ext cx="199261" cy="9930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D366A5-6CE4-488D-9039-23BFA8C59463}"/>
              </a:ext>
            </a:extLst>
          </p:cNvPr>
          <p:cNvCxnSpPr>
            <a:cxnSpLocks/>
          </p:cNvCxnSpPr>
          <p:nvPr/>
        </p:nvCxnSpPr>
        <p:spPr>
          <a:xfrm flipH="1">
            <a:off x="5030623" y="3502359"/>
            <a:ext cx="1033344" cy="765943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045228" y="383613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2606922" y="28671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2831639" y="21779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2831640" y="4107563"/>
            <a:ext cx="1062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1F4BFB-6AA8-43D3-A191-097A6F8A6D69}"/>
              </a:ext>
            </a:extLst>
          </p:cNvPr>
          <p:cNvSpPr txBox="1"/>
          <p:nvPr/>
        </p:nvSpPr>
        <p:spPr>
          <a:xfrm>
            <a:off x="3310277" y="483345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7D4DD1-C36B-4D30-BC95-6DA41FF81AEF}"/>
              </a:ext>
            </a:extLst>
          </p:cNvPr>
          <p:cNvSpPr txBox="1"/>
          <p:nvPr/>
        </p:nvSpPr>
        <p:spPr>
          <a:xfrm>
            <a:off x="4642495" y="3539501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Member of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7F64D-DB5D-441B-9B7E-38E7BBB331E0}"/>
              </a:ext>
            </a:extLst>
          </p:cNvPr>
          <p:cNvSpPr txBox="1"/>
          <p:nvPr/>
        </p:nvSpPr>
        <p:spPr>
          <a:xfrm>
            <a:off x="6344199" y="3760269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8E9769F-990A-494F-A77B-6612E4C1FAAD}"/>
              </a:ext>
            </a:extLst>
          </p:cNvPr>
          <p:cNvCxnSpPr>
            <a:cxnSpLocks/>
            <a:endCxn id="42" idx="5"/>
          </p:cNvCxnSpPr>
          <p:nvPr/>
        </p:nvCxnSpPr>
        <p:spPr>
          <a:xfrm flipH="1" flipV="1">
            <a:off x="4953648" y="4670542"/>
            <a:ext cx="1064784" cy="7400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D87F1C6-E23C-40CE-AB91-E468FE21A52C}"/>
              </a:ext>
            </a:extLst>
          </p:cNvPr>
          <p:cNvSpPr txBox="1"/>
          <p:nvPr/>
        </p:nvSpPr>
        <p:spPr>
          <a:xfrm>
            <a:off x="4883546" y="4694955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The </a:t>
            </a:r>
            <a:r>
              <a:rPr lang="en-US" sz="2000" dirty="0" err="1">
                <a:solidFill>
                  <a:schemeClr val="accent2"/>
                </a:solidFill>
              </a:rPr>
              <a:t>SQLAdmins</a:t>
            </a:r>
            <a:r>
              <a:rPr lang="en-US" sz="2000" dirty="0">
                <a:solidFill>
                  <a:schemeClr val="accent2"/>
                </a:solidFill>
              </a:rPr>
              <a:t> Group can access the </a:t>
            </a:r>
            <a:r>
              <a:rPr lang="en-US" sz="2000" dirty="0" err="1">
                <a:solidFill>
                  <a:schemeClr val="accent2"/>
                </a:solidFill>
              </a:rPr>
              <a:t>SQLServer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4C626D-F62A-4799-AE05-B8F75B2659CE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778C55-53CB-47D8-97EA-FA3BBAAE3908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WebServer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08E289-9E44-4CB9-94FE-15502E27E6FD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A0EBFF-A149-4639-8D69-3922449F2648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124287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265630"/>
            <a:ext cx="9144000" cy="2961694"/>
          </a:xfrm>
        </p:spPr>
        <p:txBody>
          <a:bodyPr/>
          <a:lstStyle/>
          <a:p>
            <a:r>
              <a:rPr lang="en-US" dirty="0"/>
              <a:t>“There are 2 types of companies in our world. </a:t>
            </a:r>
          </a:p>
          <a:p>
            <a:r>
              <a:rPr lang="en-US" dirty="0"/>
              <a:t>Those that have been hacked, and those that don’t know they have been hacked” </a:t>
            </a:r>
          </a:p>
          <a:p>
            <a:r>
              <a:rPr lang="en-US" dirty="0"/>
              <a:t>-Robert Mueller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76CDA8-C591-4254-BEFA-644DA04D1334}"/>
              </a:ext>
            </a:extLst>
          </p:cNvPr>
          <p:cNvSpPr/>
          <p:nvPr/>
        </p:nvSpPr>
        <p:spPr>
          <a:xfrm>
            <a:off x="1205347" y="772696"/>
            <a:ext cx="712816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“You have to assume you've been breached.”</a:t>
            </a:r>
          </a:p>
          <a:p>
            <a:endParaRPr lang="en-US" sz="27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						-Brad Anderson , Microsoft CVP </a:t>
            </a:r>
          </a:p>
        </p:txBody>
      </p:sp>
    </p:spTree>
    <p:extLst>
      <p:ext uri="{BB962C8B-B14F-4D97-AF65-F5344CB8AC3E}">
        <p14:creationId xmlns:p14="http://schemas.microsoft.com/office/powerpoint/2010/main" val="2211661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SqlAdmins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045228" y="3529837"/>
            <a:ext cx="168731" cy="6566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2782039" y="2493203"/>
            <a:ext cx="921113" cy="3603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2501808" y="2773435"/>
            <a:ext cx="434947" cy="5854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D0336BD-E128-412E-B5FE-408B872942EC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344200" y="3502359"/>
            <a:ext cx="101574" cy="944549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3C072D-CF00-493A-A8E2-E3F7983639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017726" y="4545922"/>
            <a:ext cx="1197558" cy="5335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2737494" y="3806136"/>
            <a:ext cx="199261" cy="9930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D366A5-6CE4-488D-9039-23BFA8C59463}"/>
              </a:ext>
            </a:extLst>
          </p:cNvPr>
          <p:cNvCxnSpPr>
            <a:cxnSpLocks/>
          </p:cNvCxnSpPr>
          <p:nvPr/>
        </p:nvCxnSpPr>
        <p:spPr>
          <a:xfrm flipH="1">
            <a:off x="5030623" y="3502359"/>
            <a:ext cx="1033344" cy="765943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045228" y="383613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2606922" y="28671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2831639" y="21779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2831640" y="4107563"/>
            <a:ext cx="1062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1F4BFB-6AA8-43D3-A191-097A6F8A6D69}"/>
              </a:ext>
            </a:extLst>
          </p:cNvPr>
          <p:cNvSpPr txBox="1"/>
          <p:nvPr/>
        </p:nvSpPr>
        <p:spPr>
          <a:xfrm>
            <a:off x="3310277" y="483345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7D4DD1-C36B-4D30-BC95-6DA41FF81AEF}"/>
              </a:ext>
            </a:extLst>
          </p:cNvPr>
          <p:cNvSpPr txBox="1"/>
          <p:nvPr/>
        </p:nvSpPr>
        <p:spPr>
          <a:xfrm>
            <a:off x="4642495" y="3539501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Member of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7F64D-DB5D-441B-9B7E-38E7BBB331E0}"/>
              </a:ext>
            </a:extLst>
          </p:cNvPr>
          <p:cNvSpPr txBox="1"/>
          <p:nvPr/>
        </p:nvSpPr>
        <p:spPr>
          <a:xfrm>
            <a:off x="6344199" y="3760269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8E9769F-990A-494F-A77B-6612E4C1FAAD}"/>
              </a:ext>
            </a:extLst>
          </p:cNvPr>
          <p:cNvCxnSpPr>
            <a:cxnSpLocks/>
            <a:endCxn id="42" idx="5"/>
          </p:cNvCxnSpPr>
          <p:nvPr/>
        </p:nvCxnSpPr>
        <p:spPr>
          <a:xfrm flipH="1" flipV="1">
            <a:off x="4953648" y="4670542"/>
            <a:ext cx="1064784" cy="7400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D87F1C6-E23C-40CE-AB91-E468FE21A52C}"/>
              </a:ext>
            </a:extLst>
          </p:cNvPr>
          <p:cNvSpPr txBox="1"/>
          <p:nvPr/>
        </p:nvSpPr>
        <p:spPr>
          <a:xfrm>
            <a:off x="4883546" y="4694955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FD1A6D-499B-487B-94BB-944448D3A82B}"/>
              </a:ext>
            </a:extLst>
          </p:cNvPr>
          <p:cNvSpPr txBox="1"/>
          <p:nvPr/>
        </p:nvSpPr>
        <p:spPr>
          <a:xfrm>
            <a:off x="6669967" y="4904908"/>
            <a:ext cx="1062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Steve was doing some patching on the SQL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246FA5-0CB2-4D1C-8912-4DD78342FCB5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D4CCB4-186B-4558-8A8F-076B36E19E78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WebServer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5E18DB-FCDC-40B4-AFE8-F3294F0AF2BC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29E40E-8FAA-4B37-BFE1-17B82A4A3888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2820926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glow rad="1536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SqlAdmins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045228" y="3529837"/>
            <a:ext cx="168731" cy="6566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2782039" y="2493203"/>
            <a:ext cx="921113" cy="3603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2501808" y="2773435"/>
            <a:ext cx="434947" cy="5854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D0336BD-E128-412E-B5FE-408B872942EC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344200" y="3502359"/>
            <a:ext cx="101574" cy="944549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3C072D-CF00-493A-A8E2-E3F7983639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017726" y="4545922"/>
            <a:ext cx="1197558" cy="5335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2737494" y="3806136"/>
            <a:ext cx="199261" cy="9930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D366A5-6CE4-488D-9039-23BFA8C59463}"/>
              </a:ext>
            </a:extLst>
          </p:cNvPr>
          <p:cNvCxnSpPr>
            <a:cxnSpLocks/>
          </p:cNvCxnSpPr>
          <p:nvPr/>
        </p:nvCxnSpPr>
        <p:spPr>
          <a:xfrm flipH="1">
            <a:off x="5030623" y="3502359"/>
            <a:ext cx="1033344" cy="765943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045228" y="383613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2606922" y="28671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2831639" y="21779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2831640" y="4107563"/>
            <a:ext cx="1062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1F4BFB-6AA8-43D3-A191-097A6F8A6D69}"/>
              </a:ext>
            </a:extLst>
          </p:cNvPr>
          <p:cNvSpPr txBox="1"/>
          <p:nvPr/>
        </p:nvSpPr>
        <p:spPr>
          <a:xfrm>
            <a:off x="3310277" y="483345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7D4DD1-C36B-4D30-BC95-6DA41FF81AEF}"/>
              </a:ext>
            </a:extLst>
          </p:cNvPr>
          <p:cNvSpPr txBox="1"/>
          <p:nvPr/>
        </p:nvSpPr>
        <p:spPr>
          <a:xfrm>
            <a:off x="4642495" y="3539501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Member of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7F64D-DB5D-441B-9B7E-38E7BBB331E0}"/>
              </a:ext>
            </a:extLst>
          </p:cNvPr>
          <p:cNvSpPr txBox="1"/>
          <p:nvPr/>
        </p:nvSpPr>
        <p:spPr>
          <a:xfrm>
            <a:off x="6344199" y="3760269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8E9769F-990A-494F-A77B-6612E4C1FAAD}"/>
              </a:ext>
            </a:extLst>
          </p:cNvPr>
          <p:cNvCxnSpPr>
            <a:cxnSpLocks/>
            <a:endCxn id="42" idx="5"/>
          </p:cNvCxnSpPr>
          <p:nvPr/>
        </p:nvCxnSpPr>
        <p:spPr>
          <a:xfrm flipH="1" flipV="1">
            <a:off x="4953648" y="4670542"/>
            <a:ext cx="1064784" cy="7400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D87F1C6-E23C-40CE-AB91-E468FE21A52C}"/>
              </a:ext>
            </a:extLst>
          </p:cNvPr>
          <p:cNvSpPr txBox="1"/>
          <p:nvPr/>
        </p:nvSpPr>
        <p:spPr>
          <a:xfrm>
            <a:off x="4883546" y="4694955"/>
            <a:ext cx="1220130" cy="3000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350" dirty="0"/>
              <a:t>Can Access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FD1A6D-499B-487B-94BB-944448D3A82B}"/>
              </a:ext>
            </a:extLst>
          </p:cNvPr>
          <p:cNvSpPr txBox="1"/>
          <p:nvPr/>
        </p:nvSpPr>
        <p:spPr>
          <a:xfrm>
            <a:off x="6669967" y="4904908"/>
            <a:ext cx="1062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Session 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Bingo!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FCF1C-EE92-42E9-8CA9-F5B5E19D43E3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4D3A6-5CF9-41B7-95C9-0540BFB5EA77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WebServer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E0699-FF66-4D3A-A2A9-220382065F00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Desktop2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91B9D8-B1E4-46B0-8147-A41FB2EBA5C5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3386396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98764" y="1662545"/>
            <a:ext cx="76239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5 Ways I Compromise: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Responder</a:t>
            </a:r>
          </a:p>
          <a:p>
            <a:pPr marL="342900" indent="-342900">
              <a:buFontTx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Local Admin Reuse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Overly Permissive Group’s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Default Creds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GPP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8A28964-C881-45B3-8423-439A4CD4A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585" y="2582242"/>
            <a:ext cx="2925494" cy="38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39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98764" y="1662545"/>
            <a:ext cx="76239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5 Ways I Compromise: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Responder</a:t>
            </a:r>
          </a:p>
          <a:p>
            <a:pPr marL="342900" indent="-342900">
              <a:buFontTx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Local Admin Reuse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Overly Permissive Group’s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Default Creds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GPP</a:t>
            </a:r>
          </a:p>
        </p:txBody>
      </p:sp>
    </p:spTree>
    <p:extLst>
      <p:ext uri="{BB962C8B-B14F-4D97-AF65-F5344CB8AC3E}">
        <p14:creationId xmlns:p14="http://schemas.microsoft.com/office/powerpoint/2010/main" val="2498692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SqlAdmins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2A8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Responder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129264-42C2-4E02-BB6E-E94ECD232720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73E597-8F62-403D-A4AF-56D7CC6A7DA8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F50591-7721-426C-94C6-0EB07D5FEF6E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33B675-5F93-4B4D-AD61-1366B970B700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1927678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14" y="3420771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1109" y="2201769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SqlAdmins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94750" y="805492"/>
            <a:ext cx="614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2A8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Bobs Creds are Compromised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2A8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Attacker VPN’s into the network.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8A13CE-7747-4EFE-B65A-99F0A394AE56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D04F3-E235-437E-B323-F8C7CF35E443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77F096-35A4-40CA-9394-0555BF3A8568}"/>
              </a:ext>
            </a:extLst>
          </p:cNvPr>
          <p:cNvSpPr txBox="1"/>
          <p:nvPr/>
        </p:nvSpPr>
        <p:spPr>
          <a:xfrm>
            <a:off x="2585714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6F6D40-589C-430D-9B8B-C893681F45C2}"/>
              </a:ext>
            </a:extLst>
          </p:cNvPr>
          <p:cNvSpPr/>
          <p:nvPr/>
        </p:nvSpPr>
        <p:spPr>
          <a:xfrm>
            <a:off x="798758" y="3863881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Desktop1</a:t>
            </a:r>
          </a:p>
        </p:txBody>
      </p:sp>
      <p:pic>
        <p:nvPicPr>
          <p:cNvPr id="28" name="Graphic 27" descr="Computer">
            <a:extLst>
              <a:ext uri="{FF2B5EF4-FFF2-40B4-BE49-F238E27FC236}">
                <a16:creationId xmlns:a16="http://schemas.microsoft.com/office/drawing/2014/main" id="{00BBA3A3-D8E1-44F9-ABCF-1D455D71D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57" y="2221734"/>
            <a:ext cx="560465" cy="56046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E97D458-5183-45EC-BC83-0D65A3BF1436}"/>
              </a:ext>
            </a:extLst>
          </p:cNvPr>
          <p:cNvSpPr/>
          <p:nvPr/>
        </p:nvSpPr>
        <p:spPr>
          <a:xfrm>
            <a:off x="1065541" y="2664712"/>
            <a:ext cx="8084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AttackBox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255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14" y="3420771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1109" y="2201769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SqlAdmins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2992724" y="1038071"/>
            <a:ext cx="6142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2A8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Attacker Listens on the network when Mary makes a Request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8A13CE-7747-4EFE-B65A-99F0A394AE56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D04F3-E235-437E-B323-F8C7CF35E443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77F096-35A4-40CA-9394-0555BF3A8568}"/>
              </a:ext>
            </a:extLst>
          </p:cNvPr>
          <p:cNvSpPr txBox="1"/>
          <p:nvPr/>
        </p:nvSpPr>
        <p:spPr>
          <a:xfrm>
            <a:off x="2585714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6F6D40-589C-430D-9B8B-C893681F45C2}"/>
              </a:ext>
            </a:extLst>
          </p:cNvPr>
          <p:cNvSpPr/>
          <p:nvPr/>
        </p:nvSpPr>
        <p:spPr>
          <a:xfrm>
            <a:off x="798758" y="3863881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Desktop1</a:t>
            </a:r>
          </a:p>
        </p:txBody>
      </p:sp>
      <p:pic>
        <p:nvPicPr>
          <p:cNvPr id="28" name="Graphic 27" descr="Computer">
            <a:extLst>
              <a:ext uri="{FF2B5EF4-FFF2-40B4-BE49-F238E27FC236}">
                <a16:creationId xmlns:a16="http://schemas.microsoft.com/office/drawing/2014/main" id="{00BBA3A3-D8E1-44F9-ABCF-1D455D71D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462" y="2531208"/>
            <a:ext cx="560465" cy="56046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E97D458-5183-45EC-BC83-0D65A3BF1436}"/>
              </a:ext>
            </a:extLst>
          </p:cNvPr>
          <p:cNvSpPr/>
          <p:nvPr/>
        </p:nvSpPr>
        <p:spPr>
          <a:xfrm>
            <a:off x="584731" y="3046040"/>
            <a:ext cx="8084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AttackBox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25EAED83-AC0A-45EC-8D32-1349628C470D}"/>
              </a:ext>
            </a:extLst>
          </p:cNvPr>
          <p:cNvSpPr/>
          <p:nvPr/>
        </p:nvSpPr>
        <p:spPr>
          <a:xfrm>
            <a:off x="898360" y="1001889"/>
            <a:ext cx="1911711" cy="1473146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Whoever you want me to be!</a:t>
            </a: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183B893B-05FF-4AFA-8F6C-0F7486366817}"/>
              </a:ext>
            </a:extLst>
          </p:cNvPr>
          <p:cNvSpPr/>
          <p:nvPr/>
        </p:nvSpPr>
        <p:spPr>
          <a:xfrm>
            <a:off x="2528772" y="3005425"/>
            <a:ext cx="2292696" cy="1591348"/>
          </a:xfrm>
          <a:prstGeom prst="wedgeEllipseCallout">
            <a:avLst/>
          </a:prstGeom>
          <a:gradFill>
            <a:gsLst>
              <a:gs pos="0">
                <a:srgbClr val="92D050"/>
              </a:gs>
              <a:gs pos="0">
                <a:scrgbClr r="0" g="0" b="0"/>
              </a:gs>
              <a:gs pos="0">
                <a:srgbClr val="92D050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Who knows the IP for \\myfiles.com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624E51-8122-4FCF-91A1-99A010A5F5F3}"/>
              </a:ext>
            </a:extLst>
          </p:cNvPr>
          <p:cNvSpPr txBox="1"/>
          <p:nvPr/>
        </p:nvSpPr>
        <p:spPr>
          <a:xfrm>
            <a:off x="3310277" y="483345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Session 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554D83F-2331-41B6-9638-1C8A3C0FCCD0}"/>
              </a:ext>
            </a:extLst>
          </p:cNvPr>
          <p:cNvCxnSpPr>
            <a:cxnSpLocks/>
          </p:cNvCxnSpPr>
          <p:nvPr/>
        </p:nvCxnSpPr>
        <p:spPr>
          <a:xfrm flipH="1">
            <a:off x="3017726" y="4545922"/>
            <a:ext cx="1197558" cy="5335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712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14" y="3420771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1109" y="2201769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SqlAdmins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2A8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Mary sends credentials to the attacker for the File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8A13CE-7747-4EFE-B65A-99F0A394AE56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D04F3-E235-437E-B323-F8C7CF35E443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77F096-35A4-40CA-9394-0555BF3A8568}"/>
              </a:ext>
            </a:extLst>
          </p:cNvPr>
          <p:cNvSpPr txBox="1"/>
          <p:nvPr/>
        </p:nvSpPr>
        <p:spPr>
          <a:xfrm>
            <a:off x="2585714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6F6D40-589C-430D-9B8B-C893681F45C2}"/>
              </a:ext>
            </a:extLst>
          </p:cNvPr>
          <p:cNvSpPr/>
          <p:nvPr/>
        </p:nvSpPr>
        <p:spPr>
          <a:xfrm>
            <a:off x="798758" y="3863881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Desktop1</a:t>
            </a:r>
          </a:p>
        </p:txBody>
      </p:sp>
      <p:pic>
        <p:nvPicPr>
          <p:cNvPr id="28" name="Graphic 27" descr="Computer">
            <a:extLst>
              <a:ext uri="{FF2B5EF4-FFF2-40B4-BE49-F238E27FC236}">
                <a16:creationId xmlns:a16="http://schemas.microsoft.com/office/drawing/2014/main" id="{00BBA3A3-D8E1-44F9-ABCF-1D455D71D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462" y="2531208"/>
            <a:ext cx="560465" cy="56046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E97D458-5183-45EC-BC83-0D65A3BF1436}"/>
              </a:ext>
            </a:extLst>
          </p:cNvPr>
          <p:cNvSpPr/>
          <p:nvPr/>
        </p:nvSpPr>
        <p:spPr>
          <a:xfrm>
            <a:off x="584731" y="3046040"/>
            <a:ext cx="8084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AttackBox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27EE4E-9F1E-4314-87D8-9D864863D430}"/>
              </a:ext>
            </a:extLst>
          </p:cNvPr>
          <p:cNvCxnSpPr>
            <a:cxnSpLocks/>
          </p:cNvCxnSpPr>
          <p:nvPr/>
        </p:nvCxnSpPr>
        <p:spPr>
          <a:xfrm flipH="1">
            <a:off x="3017726" y="4545922"/>
            <a:ext cx="1197558" cy="5335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F7E94AA-D223-420A-AF63-494A294DA154}"/>
              </a:ext>
            </a:extLst>
          </p:cNvPr>
          <p:cNvSpPr txBox="1"/>
          <p:nvPr/>
        </p:nvSpPr>
        <p:spPr>
          <a:xfrm>
            <a:off x="3310277" y="483345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Session 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17807E-B1CE-4863-BBC8-3C548D1BEAED}"/>
              </a:ext>
            </a:extLst>
          </p:cNvPr>
          <p:cNvSpPr txBox="1"/>
          <p:nvPr/>
        </p:nvSpPr>
        <p:spPr>
          <a:xfrm>
            <a:off x="4642495" y="3539501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Member of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15B1F7-16E4-4D2E-89A8-C868C69D280B}"/>
              </a:ext>
            </a:extLst>
          </p:cNvPr>
          <p:cNvCxnSpPr>
            <a:cxnSpLocks/>
          </p:cNvCxnSpPr>
          <p:nvPr/>
        </p:nvCxnSpPr>
        <p:spPr>
          <a:xfrm flipH="1">
            <a:off x="5030623" y="3502359"/>
            <a:ext cx="1033344" cy="765943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FF452B-2125-4506-87E4-1C06B44D0AC0}"/>
              </a:ext>
            </a:extLst>
          </p:cNvPr>
          <p:cNvCxnSpPr>
            <a:cxnSpLocks/>
          </p:cNvCxnSpPr>
          <p:nvPr/>
        </p:nvCxnSpPr>
        <p:spPr>
          <a:xfrm flipH="1">
            <a:off x="6344200" y="3502359"/>
            <a:ext cx="101574" cy="944549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D5A50F9-5762-4D70-B0A3-ED0FBE6A4CBF}"/>
              </a:ext>
            </a:extLst>
          </p:cNvPr>
          <p:cNvSpPr txBox="1"/>
          <p:nvPr/>
        </p:nvSpPr>
        <p:spPr>
          <a:xfrm>
            <a:off x="6344199" y="3760269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1E1A26-63D2-415A-8000-0F2924AA4A85}"/>
              </a:ext>
            </a:extLst>
          </p:cNvPr>
          <p:cNvSpPr txBox="1"/>
          <p:nvPr/>
        </p:nvSpPr>
        <p:spPr>
          <a:xfrm>
            <a:off x="4883546" y="4694955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CE218A-5F28-4BBF-B43F-98662BC2BDDF}"/>
              </a:ext>
            </a:extLst>
          </p:cNvPr>
          <p:cNvCxnSpPr>
            <a:cxnSpLocks/>
          </p:cNvCxnSpPr>
          <p:nvPr/>
        </p:nvCxnSpPr>
        <p:spPr>
          <a:xfrm flipH="1" flipV="1">
            <a:off x="4953648" y="4670542"/>
            <a:ext cx="1064784" cy="7400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F412B2-ED6B-41BC-910F-8FB07A90141B}"/>
              </a:ext>
            </a:extLst>
          </p:cNvPr>
          <p:cNvSpPr/>
          <p:nvPr/>
        </p:nvSpPr>
        <p:spPr>
          <a:xfrm rot="14126918">
            <a:off x="1010461" y="3727350"/>
            <a:ext cx="2079658" cy="6302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A6566-E98A-4E32-B992-69735255E9C5}"/>
              </a:ext>
            </a:extLst>
          </p:cNvPr>
          <p:cNvSpPr txBox="1"/>
          <p:nvPr/>
        </p:nvSpPr>
        <p:spPr>
          <a:xfrm>
            <a:off x="1567757" y="3873544"/>
            <a:ext cx="176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Sends Creds to Access File</a:t>
            </a:r>
          </a:p>
        </p:txBody>
      </p:sp>
    </p:spTree>
    <p:extLst>
      <p:ext uri="{BB962C8B-B14F-4D97-AF65-F5344CB8AC3E}">
        <p14:creationId xmlns:p14="http://schemas.microsoft.com/office/powerpoint/2010/main" val="495923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14" y="3420771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1109" y="2201769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SqlAdmins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703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2A8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Attacker Can Modify and Relay the request to the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2A8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SQLServer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2A8B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8A13CE-7747-4EFE-B65A-99F0A394AE56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D04F3-E235-437E-B323-F8C7CF35E443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77F096-35A4-40CA-9394-0555BF3A8568}"/>
              </a:ext>
            </a:extLst>
          </p:cNvPr>
          <p:cNvSpPr txBox="1"/>
          <p:nvPr/>
        </p:nvSpPr>
        <p:spPr>
          <a:xfrm>
            <a:off x="2585714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6F6D40-589C-430D-9B8B-C893681F45C2}"/>
              </a:ext>
            </a:extLst>
          </p:cNvPr>
          <p:cNvSpPr/>
          <p:nvPr/>
        </p:nvSpPr>
        <p:spPr>
          <a:xfrm>
            <a:off x="798758" y="3863881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Desktop1</a:t>
            </a:r>
          </a:p>
        </p:txBody>
      </p:sp>
      <p:pic>
        <p:nvPicPr>
          <p:cNvPr id="28" name="Graphic 27" descr="Computer">
            <a:extLst>
              <a:ext uri="{FF2B5EF4-FFF2-40B4-BE49-F238E27FC236}">
                <a16:creationId xmlns:a16="http://schemas.microsoft.com/office/drawing/2014/main" id="{00BBA3A3-D8E1-44F9-ABCF-1D455D71D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462" y="2531208"/>
            <a:ext cx="560465" cy="56046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E97D458-5183-45EC-BC83-0D65A3BF1436}"/>
              </a:ext>
            </a:extLst>
          </p:cNvPr>
          <p:cNvSpPr/>
          <p:nvPr/>
        </p:nvSpPr>
        <p:spPr>
          <a:xfrm>
            <a:off x="584731" y="3046040"/>
            <a:ext cx="8084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AttackBox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27EE4E-9F1E-4314-87D8-9D864863D430}"/>
              </a:ext>
            </a:extLst>
          </p:cNvPr>
          <p:cNvCxnSpPr>
            <a:cxnSpLocks/>
          </p:cNvCxnSpPr>
          <p:nvPr/>
        </p:nvCxnSpPr>
        <p:spPr>
          <a:xfrm flipH="1">
            <a:off x="3017726" y="4545922"/>
            <a:ext cx="1197558" cy="5335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F7E94AA-D223-420A-AF63-494A294DA154}"/>
              </a:ext>
            </a:extLst>
          </p:cNvPr>
          <p:cNvSpPr txBox="1"/>
          <p:nvPr/>
        </p:nvSpPr>
        <p:spPr>
          <a:xfrm>
            <a:off x="3310277" y="483345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Session 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17807E-B1CE-4863-BBC8-3C548D1BEAED}"/>
              </a:ext>
            </a:extLst>
          </p:cNvPr>
          <p:cNvSpPr txBox="1"/>
          <p:nvPr/>
        </p:nvSpPr>
        <p:spPr>
          <a:xfrm>
            <a:off x="4642495" y="3539501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Member of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15B1F7-16E4-4D2E-89A8-C868C69D280B}"/>
              </a:ext>
            </a:extLst>
          </p:cNvPr>
          <p:cNvCxnSpPr>
            <a:cxnSpLocks/>
          </p:cNvCxnSpPr>
          <p:nvPr/>
        </p:nvCxnSpPr>
        <p:spPr>
          <a:xfrm flipH="1">
            <a:off x="5030623" y="3502359"/>
            <a:ext cx="1033344" cy="765943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FF452B-2125-4506-87E4-1C06B44D0AC0}"/>
              </a:ext>
            </a:extLst>
          </p:cNvPr>
          <p:cNvCxnSpPr>
            <a:cxnSpLocks/>
          </p:cNvCxnSpPr>
          <p:nvPr/>
        </p:nvCxnSpPr>
        <p:spPr>
          <a:xfrm flipH="1">
            <a:off x="6344200" y="3502359"/>
            <a:ext cx="101574" cy="944549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D5A50F9-5762-4D70-B0A3-ED0FBE6A4CBF}"/>
              </a:ext>
            </a:extLst>
          </p:cNvPr>
          <p:cNvSpPr txBox="1"/>
          <p:nvPr/>
        </p:nvSpPr>
        <p:spPr>
          <a:xfrm>
            <a:off x="6344199" y="3760269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1E1A26-63D2-415A-8000-0F2924AA4A85}"/>
              </a:ext>
            </a:extLst>
          </p:cNvPr>
          <p:cNvSpPr txBox="1"/>
          <p:nvPr/>
        </p:nvSpPr>
        <p:spPr>
          <a:xfrm>
            <a:off x="4883546" y="4694955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CE218A-5F28-4BBF-B43F-98662BC2BDDF}"/>
              </a:ext>
            </a:extLst>
          </p:cNvPr>
          <p:cNvCxnSpPr>
            <a:cxnSpLocks/>
          </p:cNvCxnSpPr>
          <p:nvPr/>
        </p:nvCxnSpPr>
        <p:spPr>
          <a:xfrm flipH="1" flipV="1">
            <a:off x="4953648" y="4670542"/>
            <a:ext cx="1064784" cy="7400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F412B2-ED6B-41BC-910F-8FB07A90141B}"/>
              </a:ext>
            </a:extLst>
          </p:cNvPr>
          <p:cNvSpPr/>
          <p:nvPr/>
        </p:nvSpPr>
        <p:spPr>
          <a:xfrm rot="14126918">
            <a:off x="1010461" y="3727350"/>
            <a:ext cx="2079658" cy="6302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A6566-E98A-4E32-B992-69735255E9C5}"/>
              </a:ext>
            </a:extLst>
          </p:cNvPr>
          <p:cNvSpPr txBox="1"/>
          <p:nvPr/>
        </p:nvSpPr>
        <p:spPr>
          <a:xfrm>
            <a:off x="1567757" y="3873544"/>
            <a:ext cx="176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Sends Creds to Access File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06F5B953-4020-472A-8877-4BF471022FD1}"/>
              </a:ext>
            </a:extLst>
          </p:cNvPr>
          <p:cNvSpPr/>
          <p:nvPr/>
        </p:nvSpPr>
        <p:spPr>
          <a:xfrm rot="990078">
            <a:off x="1420088" y="3507854"/>
            <a:ext cx="4842999" cy="5708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Relay’s Credentials to the SQL Server</a:t>
            </a:r>
          </a:p>
        </p:txBody>
      </p:sp>
    </p:spTree>
    <p:extLst>
      <p:ext uri="{BB962C8B-B14F-4D97-AF65-F5344CB8AC3E}">
        <p14:creationId xmlns:p14="http://schemas.microsoft.com/office/powerpoint/2010/main" val="3068144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14" y="3420771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1109" y="2201769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SqlAdmins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2A8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Now the DA is Compromised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8A13CE-7747-4EFE-B65A-99F0A394AE56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D04F3-E235-437E-B323-F8C7CF35E443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77F096-35A4-40CA-9394-0555BF3A8568}"/>
              </a:ext>
            </a:extLst>
          </p:cNvPr>
          <p:cNvSpPr txBox="1"/>
          <p:nvPr/>
        </p:nvSpPr>
        <p:spPr>
          <a:xfrm>
            <a:off x="2585714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6F6D40-589C-430D-9B8B-C893681F45C2}"/>
              </a:ext>
            </a:extLst>
          </p:cNvPr>
          <p:cNvSpPr/>
          <p:nvPr/>
        </p:nvSpPr>
        <p:spPr>
          <a:xfrm>
            <a:off x="798758" y="3863881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Desktop1</a:t>
            </a:r>
          </a:p>
        </p:txBody>
      </p:sp>
      <p:pic>
        <p:nvPicPr>
          <p:cNvPr id="28" name="Graphic 27" descr="Computer">
            <a:extLst>
              <a:ext uri="{FF2B5EF4-FFF2-40B4-BE49-F238E27FC236}">
                <a16:creationId xmlns:a16="http://schemas.microsoft.com/office/drawing/2014/main" id="{00BBA3A3-D8E1-44F9-ABCF-1D455D71D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462" y="2531208"/>
            <a:ext cx="560465" cy="56046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E97D458-5183-45EC-BC83-0D65A3BF1436}"/>
              </a:ext>
            </a:extLst>
          </p:cNvPr>
          <p:cNvSpPr/>
          <p:nvPr/>
        </p:nvSpPr>
        <p:spPr>
          <a:xfrm>
            <a:off x="584731" y="3046040"/>
            <a:ext cx="8084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AttackBox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27EE4E-9F1E-4314-87D8-9D864863D430}"/>
              </a:ext>
            </a:extLst>
          </p:cNvPr>
          <p:cNvCxnSpPr>
            <a:cxnSpLocks/>
          </p:cNvCxnSpPr>
          <p:nvPr/>
        </p:nvCxnSpPr>
        <p:spPr>
          <a:xfrm flipH="1">
            <a:off x="3017726" y="4545922"/>
            <a:ext cx="1197558" cy="53351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F7E94AA-D223-420A-AF63-494A294DA154}"/>
              </a:ext>
            </a:extLst>
          </p:cNvPr>
          <p:cNvSpPr txBox="1"/>
          <p:nvPr/>
        </p:nvSpPr>
        <p:spPr>
          <a:xfrm>
            <a:off x="3310277" y="4833454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Session 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17807E-B1CE-4863-BBC8-3C548D1BEAED}"/>
              </a:ext>
            </a:extLst>
          </p:cNvPr>
          <p:cNvSpPr txBox="1"/>
          <p:nvPr/>
        </p:nvSpPr>
        <p:spPr>
          <a:xfrm>
            <a:off x="4642495" y="3539501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Member of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15B1F7-16E4-4D2E-89A8-C868C69D280B}"/>
              </a:ext>
            </a:extLst>
          </p:cNvPr>
          <p:cNvCxnSpPr>
            <a:cxnSpLocks/>
          </p:cNvCxnSpPr>
          <p:nvPr/>
        </p:nvCxnSpPr>
        <p:spPr>
          <a:xfrm flipH="1">
            <a:off x="5030623" y="3502359"/>
            <a:ext cx="1033344" cy="765943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FF452B-2125-4506-87E4-1C06B44D0AC0}"/>
              </a:ext>
            </a:extLst>
          </p:cNvPr>
          <p:cNvCxnSpPr>
            <a:cxnSpLocks/>
          </p:cNvCxnSpPr>
          <p:nvPr/>
        </p:nvCxnSpPr>
        <p:spPr>
          <a:xfrm flipH="1">
            <a:off x="6344200" y="3502359"/>
            <a:ext cx="101574" cy="944549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D5A50F9-5762-4D70-B0A3-ED0FBE6A4CBF}"/>
              </a:ext>
            </a:extLst>
          </p:cNvPr>
          <p:cNvSpPr txBox="1"/>
          <p:nvPr/>
        </p:nvSpPr>
        <p:spPr>
          <a:xfrm>
            <a:off x="6344199" y="3760269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1E1A26-63D2-415A-8000-0F2924AA4A85}"/>
              </a:ext>
            </a:extLst>
          </p:cNvPr>
          <p:cNvSpPr txBox="1"/>
          <p:nvPr/>
        </p:nvSpPr>
        <p:spPr>
          <a:xfrm>
            <a:off x="4883546" y="4694955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CE218A-5F28-4BBF-B43F-98662BC2BDDF}"/>
              </a:ext>
            </a:extLst>
          </p:cNvPr>
          <p:cNvCxnSpPr>
            <a:cxnSpLocks/>
          </p:cNvCxnSpPr>
          <p:nvPr/>
        </p:nvCxnSpPr>
        <p:spPr>
          <a:xfrm flipH="1" flipV="1">
            <a:off x="4953648" y="4670542"/>
            <a:ext cx="1064784" cy="7400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F412B2-ED6B-41BC-910F-8FB07A90141B}"/>
              </a:ext>
            </a:extLst>
          </p:cNvPr>
          <p:cNvSpPr/>
          <p:nvPr/>
        </p:nvSpPr>
        <p:spPr>
          <a:xfrm rot="14126918">
            <a:off x="1010461" y="3727350"/>
            <a:ext cx="2079658" cy="6302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A6566-E98A-4E32-B992-69735255E9C5}"/>
              </a:ext>
            </a:extLst>
          </p:cNvPr>
          <p:cNvSpPr txBox="1"/>
          <p:nvPr/>
        </p:nvSpPr>
        <p:spPr>
          <a:xfrm>
            <a:off x="1567757" y="3873544"/>
            <a:ext cx="176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Sends Creds to Access File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06F5B953-4020-472A-8877-4BF471022FD1}"/>
              </a:ext>
            </a:extLst>
          </p:cNvPr>
          <p:cNvSpPr/>
          <p:nvPr/>
        </p:nvSpPr>
        <p:spPr>
          <a:xfrm rot="990078">
            <a:off x="1420088" y="3507854"/>
            <a:ext cx="4842999" cy="5708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Relay’s Credentials to the SQL Server</a:t>
            </a:r>
          </a:p>
        </p:txBody>
      </p:sp>
    </p:spTree>
    <p:extLst>
      <p:ext uri="{BB962C8B-B14F-4D97-AF65-F5344CB8AC3E}">
        <p14:creationId xmlns:p14="http://schemas.microsoft.com/office/powerpoint/2010/main" val="395805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2017 Breaches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4DADD7-4AB1-41A3-ACD4-D1756106E744}"/>
              </a:ext>
            </a:extLst>
          </p:cNvPr>
          <p:cNvSpPr txBox="1">
            <a:spLocks/>
          </p:cNvSpPr>
          <p:nvPr/>
        </p:nvSpPr>
        <p:spPr>
          <a:xfrm>
            <a:off x="203199" y="1432928"/>
            <a:ext cx="4820063" cy="5264727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January 8, 2017 </a:t>
            </a:r>
            <a:r>
              <a:rPr lang="en-US" dirty="0"/>
              <a:t>E-Sports Entertainment Association 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February 1, 2017 </a:t>
            </a:r>
            <a:r>
              <a:rPr lang="en-US" dirty="0"/>
              <a:t>Xbox 360 ISO and PSP ISO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February 7, 2017 </a:t>
            </a:r>
            <a:r>
              <a:rPr lang="en-US" dirty="0"/>
              <a:t>InterContinental Hotels Group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February 17, 2017 </a:t>
            </a:r>
            <a:r>
              <a:rPr lang="en-US" dirty="0"/>
              <a:t>Arby’s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6, 2017 </a:t>
            </a:r>
            <a:r>
              <a:rPr lang="en-US" dirty="0"/>
              <a:t>River City Media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7, 2017 </a:t>
            </a:r>
            <a:r>
              <a:rPr lang="en-US" dirty="0"/>
              <a:t>Verifone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15, 2017 </a:t>
            </a:r>
            <a:r>
              <a:rPr lang="en-US" dirty="0"/>
              <a:t>Dun &amp; Bradstreet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19, 2017 </a:t>
            </a:r>
            <a:r>
              <a:rPr lang="en-US" dirty="0"/>
              <a:t>Saks Fifth Avenue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20, 2017 </a:t>
            </a:r>
            <a:r>
              <a:rPr lang="en-US" dirty="0"/>
              <a:t>UNC Health Care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21, 2017 </a:t>
            </a:r>
            <a:r>
              <a:rPr lang="en-US" dirty="0"/>
              <a:t>America’s </a:t>
            </a:r>
            <a:r>
              <a:rPr lang="en-US" dirty="0" err="1"/>
              <a:t>JobLink</a:t>
            </a:r>
            <a:endParaRPr lang="en-U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April 6, 2017 </a:t>
            </a:r>
            <a:r>
              <a:rPr lang="en-US" dirty="0"/>
              <a:t>FAFSA: IRS Data Retrieval Tool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April 25, 2017 </a:t>
            </a:r>
            <a:r>
              <a:rPr lang="en-US" dirty="0"/>
              <a:t>Chipotle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May 2, 2017 </a:t>
            </a:r>
            <a:r>
              <a:rPr lang="en-US" dirty="0"/>
              <a:t>Sabre Hospitality Solutions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May 10, 2017 </a:t>
            </a:r>
            <a:r>
              <a:rPr lang="en-US" dirty="0"/>
              <a:t>Bronx Lebanon Hospital Center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May 12, 2017 </a:t>
            </a:r>
            <a:r>
              <a:rPr lang="en-US" dirty="0"/>
              <a:t>Brooks Brothers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27376-7F06-4760-8EC4-4CFEB78B707A}"/>
              </a:ext>
            </a:extLst>
          </p:cNvPr>
          <p:cNvSpPr txBox="1"/>
          <p:nvPr/>
        </p:nvSpPr>
        <p:spPr>
          <a:xfrm>
            <a:off x="5023262" y="1432928"/>
            <a:ext cx="412073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May 17, 2017 </a:t>
            </a:r>
            <a:r>
              <a:rPr lang="en-US" dirty="0"/>
              <a:t>DocuSign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May 31, 2017 </a:t>
            </a:r>
            <a:r>
              <a:rPr lang="en-US" dirty="0"/>
              <a:t>OneLogin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May 31, 2017 </a:t>
            </a:r>
            <a:r>
              <a:rPr lang="en-US" dirty="0"/>
              <a:t>Kmart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June 27, 2017 </a:t>
            </a:r>
            <a:r>
              <a:rPr lang="en-US" dirty="0"/>
              <a:t>Anthem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July 13, 2017 </a:t>
            </a:r>
            <a:r>
              <a:rPr lang="en-US" dirty="0"/>
              <a:t>Verizon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September 7, 2017 </a:t>
            </a:r>
            <a:r>
              <a:rPr lang="en-US" dirty="0"/>
              <a:t>Equifax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September 21, 2017 </a:t>
            </a:r>
            <a:r>
              <a:rPr lang="en-US" dirty="0"/>
              <a:t>U.S. Securities and Exchange Commission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September 25, 2017 </a:t>
            </a:r>
            <a:r>
              <a:rPr lang="en-US" dirty="0"/>
              <a:t>Deloitte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September 26, 2017 </a:t>
            </a:r>
            <a:r>
              <a:rPr lang="en-US" dirty="0"/>
              <a:t>Sonic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October 6, 2017 </a:t>
            </a:r>
            <a:r>
              <a:rPr lang="en-US" dirty="0" err="1"/>
              <a:t>Disqus</a:t>
            </a:r>
            <a:r>
              <a:rPr lang="en-US" b="1" dirty="0"/>
              <a:t> 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October 9, 2017 </a:t>
            </a:r>
            <a:r>
              <a:rPr lang="en-US" dirty="0"/>
              <a:t>Yahoo! (Update)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October 12, 2017 </a:t>
            </a:r>
            <a:r>
              <a:rPr lang="en-US" dirty="0"/>
              <a:t>Hyatt Hotels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November 14, 2017 </a:t>
            </a:r>
            <a:r>
              <a:rPr lang="en-US" dirty="0"/>
              <a:t>Maine Foster Care</a:t>
            </a:r>
            <a:r>
              <a:rPr lang="en-US" b="1" dirty="0"/>
              <a:t> 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November 14, 2017 </a:t>
            </a:r>
            <a:r>
              <a:rPr lang="en-US" dirty="0"/>
              <a:t>Forever 21</a:t>
            </a:r>
            <a:r>
              <a:rPr lang="en-US" b="1" dirty="0"/>
              <a:t> 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November 21, 2017 </a:t>
            </a:r>
            <a:r>
              <a:rPr lang="en-US" dirty="0"/>
              <a:t>Uber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November 24, 2017 </a:t>
            </a:r>
            <a:r>
              <a:rPr lang="en-US" dirty="0" err="1"/>
              <a:t>Imgur</a:t>
            </a:r>
            <a:endParaRPr lang="en-U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December 1, 2017 </a:t>
            </a:r>
            <a:r>
              <a:rPr lang="en-US" dirty="0"/>
              <a:t>TIO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0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249381" y="1633469"/>
            <a:ext cx="86452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5 Ways I Compromise: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Responder Fix = Disable LLMNR &amp; NBT-NS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Local Admin Reuse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Overly Permissive Group’s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Default Creds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GPP</a:t>
            </a:r>
          </a:p>
        </p:txBody>
      </p:sp>
    </p:spTree>
    <p:extLst>
      <p:ext uri="{BB962C8B-B14F-4D97-AF65-F5344CB8AC3E}">
        <p14:creationId xmlns:p14="http://schemas.microsoft.com/office/powerpoint/2010/main" val="2798608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98764" y="1662545"/>
            <a:ext cx="76239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5 Ways I Compromise: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Responder</a:t>
            </a:r>
          </a:p>
          <a:p>
            <a:pPr marL="342900" indent="-342900">
              <a:buFontTx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Local Admin Reuse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Overly Permissive Group’s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Default Creds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GPP</a:t>
            </a:r>
          </a:p>
        </p:txBody>
      </p:sp>
    </p:spTree>
    <p:extLst>
      <p:ext uri="{BB962C8B-B14F-4D97-AF65-F5344CB8AC3E}">
        <p14:creationId xmlns:p14="http://schemas.microsoft.com/office/powerpoint/2010/main" val="4138655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SqlAdmins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2A8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Admin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8A13CE-7747-4EFE-B65A-99F0A394AE56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D04F3-E235-437E-B323-F8C7CF35E443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77F096-35A4-40CA-9394-0555BF3A8568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6F6D40-589C-430D-9B8B-C893681F45C2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Desktop1</a:t>
            </a:r>
          </a:p>
        </p:txBody>
      </p:sp>
    </p:spTree>
    <p:extLst>
      <p:ext uri="{BB962C8B-B14F-4D97-AF65-F5344CB8AC3E}">
        <p14:creationId xmlns:p14="http://schemas.microsoft.com/office/powerpoint/2010/main" val="2548321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SqlAdmins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2A8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Admin Everywhere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8A13CE-7747-4EFE-B65A-99F0A394AE56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D04F3-E235-437E-B323-F8C7CF35E443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77F096-35A4-40CA-9394-0555BF3A8568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6F6D40-589C-430D-9B8B-C893681F45C2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538595-596B-43A9-B8B7-208157D1F0CB}"/>
              </a:ext>
            </a:extLst>
          </p:cNvPr>
          <p:cNvCxnSpPr>
            <a:cxnSpLocks/>
          </p:cNvCxnSpPr>
          <p:nvPr/>
        </p:nvCxnSpPr>
        <p:spPr>
          <a:xfrm>
            <a:off x="1117551" y="2226077"/>
            <a:ext cx="1339710" cy="257313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C51C73-D91C-4328-BD0D-B5ABF221DAF3}"/>
              </a:ext>
            </a:extLst>
          </p:cNvPr>
          <p:cNvCxnSpPr>
            <a:cxnSpLocks/>
          </p:cNvCxnSpPr>
          <p:nvPr/>
        </p:nvCxnSpPr>
        <p:spPr>
          <a:xfrm>
            <a:off x="1103301" y="2129890"/>
            <a:ext cx="4960666" cy="244554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71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474893" y="1709590"/>
            <a:ext cx="712433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689011" y="4186463"/>
            <a:ext cx="712433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3703152" y="2212969"/>
            <a:ext cx="1024261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7637236" y="4477920"/>
            <a:ext cx="1070868" cy="63253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727" y="2969372"/>
            <a:ext cx="560465" cy="560465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1575" y="2212970"/>
            <a:ext cx="560465" cy="560465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3967" y="4446908"/>
            <a:ext cx="560465" cy="560465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261" y="4799209"/>
            <a:ext cx="560465" cy="560465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5700327" y="2952961"/>
            <a:ext cx="1490896" cy="560465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SqlAdmins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2810071" y="3266235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187326" y="2025857"/>
            <a:ext cx="1034249" cy="4673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831109" y="2342124"/>
            <a:ext cx="382850" cy="62724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4215283" y="4130641"/>
            <a:ext cx="865049" cy="63253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6624432" y="4727141"/>
            <a:ext cx="1012804" cy="670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37531" y="251724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471961" y="2039437"/>
            <a:ext cx="12201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Access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B8E3EB-B874-4807-8D9B-18D5E4A9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846" y="200835"/>
            <a:ext cx="7240953" cy="70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Network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35BF3D-D17E-4814-925B-B690484C4E1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2A8B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 Admin Everywhere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8A13CE-7747-4EFE-B65A-99F0A394AE56}"/>
              </a:ext>
            </a:extLst>
          </p:cNvPr>
          <p:cNvSpPr txBox="1"/>
          <p:nvPr/>
        </p:nvSpPr>
        <p:spPr>
          <a:xfrm>
            <a:off x="5784272" y="5034594"/>
            <a:ext cx="1220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SQLServer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D04F3-E235-437E-B323-F8C7CF35E443}"/>
              </a:ext>
            </a:extLst>
          </p:cNvPr>
          <p:cNvSpPr txBox="1"/>
          <p:nvPr/>
        </p:nvSpPr>
        <p:spPr>
          <a:xfrm>
            <a:off x="2175675" y="5359674"/>
            <a:ext cx="131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WebServer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77F096-35A4-40CA-9394-0555BF3A8568}"/>
              </a:ext>
            </a:extLst>
          </p:cNvPr>
          <p:cNvSpPr txBox="1"/>
          <p:nvPr/>
        </p:nvSpPr>
        <p:spPr>
          <a:xfrm>
            <a:off x="2082025" y="2667288"/>
            <a:ext cx="115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6F6D40-589C-430D-9B8B-C893681F45C2}"/>
              </a:ext>
            </a:extLst>
          </p:cNvPr>
          <p:cNvSpPr/>
          <p:nvPr/>
        </p:nvSpPr>
        <p:spPr>
          <a:xfrm>
            <a:off x="763483" y="3351502"/>
            <a:ext cx="7771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Desktop1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538595-596B-43A9-B8B7-208157D1F0CB}"/>
              </a:ext>
            </a:extLst>
          </p:cNvPr>
          <p:cNvCxnSpPr>
            <a:cxnSpLocks/>
          </p:cNvCxnSpPr>
          <p:nvPr/>
        </p:nvCxnSpPr>
        <p:spPr>
          <a:xfrm>
            <a:off x="1117551" y="2226077"/>
            <a:ext cx="1339710" cy="257313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C51C73-D91C-4328-BD0D-B5ABF221DAF3}"/>
              </a:ext>
            </a:extLst>
          </p:cNvPr>
          <p:cNvCxnSpPr>
            <a:cxnSpLocks/>
          </p:cNvCxnSpPr>
          <p:nvPr/>
        </p:nvCxnSpPr>
        <p:spPr>
          <a:xfrm>
            <a:off x="1103301" y="2129890"/>
            <a:ext cx="4960666" cy="244554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641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98764" y="1662545"/>
            <a:ext cx="76239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5 Ways I Compromise: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Responder</a:t>
            </a:r>
          </a:p>
          <a:p>
            <a:pPr marL="342900" indent="-342900">
              <a:buFontTx/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Local Admin Reuse Fix = LAPS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Overly Permissive Group’s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Default Creds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GPP</a:t>
            </a:r>
          </a:p>
        </p:txBody>
      </p:sp>
    </p:spTree>
    <p:extLst>
      <p:ext uri="{BB962C8B-B14F-4D97-AF65-F5344CB8AC3E}">
        <p14:creationId xmlns:p14="http://schemas.microsoft.com/office/powerpoint/2010/main" val="2084921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98764" y="1662545"/>
            <a:ext cx="76239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5 Ways I Compromise: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Responder</a:t>
            </a:r>
          </a:p>
          <a:p>
            <a:pPr marL="342900" indent="-342900">
              <a:buFontTx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Local Admin Reuse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Overly Permissive Group’s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Default Creds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GPP</a:t>
            </a:r>
          </a:p>
        </p:txBody>
      </p:sp>
    </p:spTree>
    <p:extLst>
      <p:ext uri="{BB962C8B-B14F-4D97-AF65-F5344CB8AC3E}">
        <p14:creationId xmlns:p14="http://schemas.microsoft.com/office/powerpoint/2010/main" val="866125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ED1541-A573-4D43-9942-1A3A849BF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873612"/>
              </p:ext>
            </p:extLst>
          </p:nvPr>
        </p:nvGraphicFramePr>
        <p:xfrm>
          <a:off x="261256" y="1555669"/>
          <a:ext cx="8882744" cy="4661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441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1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103"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Privileged Account Groups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103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Enterprise Admins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Account Operators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103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Domain Admins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Backup Operators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103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Schema Admin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Print Operators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103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BUILTIN\Administrators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Server Operators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7215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Domain Controllers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Group Policy Creators Owners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4070"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Read-only Domain Controllers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Cryptographic Operators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A55AE1-021F-470D-8181-824CF305E4B0}"/>
              </a:ext>
            </a:extLst>
          </p:cNvPr>
          <p:cNvSpPr txBox="1"/>
          <p:nvPr/>
        </p:nvSpPr>
        <p:spPr>
          <a:xfrm>
            <a:off x="5304579" y="6217469"/>
            <a:ext cx="4689389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>
                <a:latin typeface="Titillium Web" panose="00000500000000000000" pitchFamily="2" charset="0"/>
              </a:rPr>
              <a:t>https://technet.microsoft.com/en-us/library/dn579255(v=ws.11).aspx#BKMK_Admins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DC4802E-370E-4583-9135-14D819DA4032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Attacking The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6BA08-2632-469B-A47F-4AA274E9173D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Nested and Inherited Groups</a:t>
            </a:r>
          </a:p>
        </p:txBody>
      </p:sp>
    </p:spTree>
    <p:extLst>
      <p:ext uri="{BB962C8B-B14F-4D97-AF65-F5344CB8AC3E}">
        <p14:creationId xmlns:p14="http://schemas.microsoft.com/office/powerpoint/2010/main" val="1986489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1705282" y="6010155"/>
            <a:ext cx="65355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>
                <a:solidFill>
                  <a:schemeClr val="bg1"/>
                </a:solidFill>
              </a:rPr>
              <a:t>BloodHound</a:t>
            </a:r>
            <a:r>
              <a:rPr lang="en-US" sz="1350" dirty="0">
                <a:solidFill>
                  <a:schemeClr val="bg1"/>
                </a:solidFill>
              </a:rPr>
              <a:t> is developed by </a:t>
            </a:r>
            <a:r>
              <a:rPr lang="en-US" sz="135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@_wald0</a:t>
            </a:r>
            <a:r>
              <a:rPr lang="en-US" sz="1350" dirty="0">
                <a:solidFill>
                  <a:schemeClr val="bg1"/>
                </a:solidFill>
              </a:rPr>
              <a:t>, </a:t>
            </a:r>
            <a:r>
              <a:rPr lang="en-US" sz="135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135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CptJesus</a:t>
            </a:r>
            <a:r>
              <a:rPr lang="en-US" sz="1350" dirty="0">
                <a:solidFill>
                  <a:schemeClr val="bg1"/>
                </a:solidFill>
              </a:rPr>
              <a:t>, and </a:t>
            </a:r>
            <a:r>
              <a:rPr lang="en-US" sz="135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@harmj0y</a:t>
            </a:r>
            <a:r>
              <a:rPr lang="en-US" sz="13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F98B-191B-4246-9388-3FFFC967B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168" y="1622091"/>
            <a:ext cx="5615663" cy="41603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059C74-6F3B-47AF-8E80-5D9EAAD22490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Attacking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1444913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467596" y="2095454"/>
            <a:ext cx="829639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Fantastic tools for both </a:t>
            </a:r>
            <a:r>
              <a:rPr lang="en-US" sz="2800" b="1" dirty="0">
                <a:solidFill>
                  <a:srgbClr val="C00000"/>
                </a:solidFill>
              </a:rPr>
              <a:t>Red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sz="2800" dirty="0">
                <a:solidFill>
                  <a:schemeClr val="bg1"/>
                </a:solidFill>
              </a:rPr>
              <a:t> teams!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Quickly identify ‘control relations’ between objects in Active Directory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Highly complex attack paths visualized in graphs</a:t>
            </a:r>
          </a:p>
          <a:p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F98B-191B-4246-9388-3FFFC96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774" y="91934"/>
            <a:ext cx="1432226" cy="106104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D1D35BD-EF1D-4F95-9811-0D2E9A1A3504}"/>
              </a:ext>
            </a:extLst>
          </p:cNvPr>
          <p:cNvSpPr/>
          <p:nvPr/>
        </p:nvSpPr>
        <p:spPr>
          <a:xfrm flipV="1">
            <a:off x="129168" y="2244101"/>
            <a:ext cx="338428" cy="309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486DB9-ACE4-4141-9EE5-F20D63453228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Attacking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269393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2018 Breaches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Just Looking at March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4DADD7-4AB1-41A3-ACD4-D1756106E744}"/>
              </a:ext>
            </a:extLst>
          </p:cNvPr>
          <p:cNvSpPr txBox="1">
            <a:spLocks/>
          </p:cNvSpPr>
          <p:nvPr/>
        </p:nvSpPr>
        <p:spPr>
          <a:xfrm>
            <a:off x="203199" y="1432928"/>
            <a:ext cx="4820063" cy="526472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27, 2018 </a:t>
            </a:r>
            <a:r>
              <a:rPr lang="en-US" dirty="0"/>
              <a:t>JC Penny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29, 2018 </a:t>
            </a:r>
            <a:r>
              <a:rPr lang="en-US" dirty="0"/>
              <a:t>MyFitnessPal / </a:t>
            </a:r>
            <a:r>
              <a:rPr lang="en-US" dirty="0" err="1"/>
              <a:t>UnderArmor</a:t>
            </a:r>
            <a:endParaRPr lang="en-U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26, 2018 </a:t>
            </a:r>
            <a:r>
              <a:rPr lang="en-US" dirty="0"/>
              <a:t>Mississippi State Dept.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26, 2018 </a:t>
            </a:r>
            <a:r>
              <a:rPr lang="en-US" dirty="0"/>
              <a:t>Prudential</a:t>
            </a:r>
            <a:r>
              <a:rPr lang="en-US" b="1" dirty="0"/>
              <a:t> </a:t>
            </a:r>
            <a:r>
              <a:rPr lang="en-US" dirty="0"/>
              <a:t>Insurance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26, 2018 </a:t>
            </a:r>
            <a:r>
              <a:rPr lang="en-US" dirty="0"/>
              <a:t>Paycor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28, 2018 </a:t>
            </a:r>
            <a:r>
              <a:rPr lang="en-US" dirty="0"/>
              <a:t>Shutterfly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23, 2018 </a:t>
            </a:r>
            <a:r>
              <a:rPr lang="en-US" dirty="0"/>
              <a:t>Oregon Dept of Revenue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15, 2018 </a:t>
            </a:r>
            <a:r>
              <a:rPr lang="en-US" dirty="0"/>
              <a:t>UnitedHealth Group Single Affiliated Covered Entity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23, 2018 </a:t>
            </a:r>
            <a:r>
              <a:rPr lang="en-US" dirty="0"/>
              <a:t>City of Atlanta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20, 2018 </a:t>
            </a:r>
            <a:r>
              <a:rPr lang="en-US" dirty="0"/>
              <a:t>Community First Bank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15, 2018 </a:t>
            </a:r>
            <a:r>
              <a:rPr lang="en-US" dirty="0"/>
              <a:t>Orbitz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27376-7F06-4760-8EC4-4CFEB78B707A}"/>
              </a:ext>
            </a:extLst>
          </p:cNvPr>
          <p:cNvSpPr txBox="1"/>
          <p:nvPr/>
        </p:nvSpPr>
        <p:spPr>
          <a:xfrm>
            <a:off x="5066322" y="2047898"/>
            <a:ext cx="41207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6, 2018 </a:t>
            </a:r>
            <a:r>
              <a:rPr lang="en-US" dirty="0"/>
              <a:t>Citizens Financial Group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17, 2018 </a:t>
            </a:r>
            <a:r>
              <a:rPr lang="en-US" dirty="0"/>
              <a:t>Frost Bank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18, 2018 </a:t>
            </a:r>
            <a:r>
              <a:rPr lang="en-US" dirty="0"/>
              <a:t>Primary Health Care Inc.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12, 2018 </a:t>
            </a:r>
            <a:r>
              <a:rPr lang="en-US" dirty="0"/>
              <a:t>University of Pennsylvania 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13, 2018 </a:t>
            </a:r>
            <a:r>
              <a:rPr lang="en-US" dirty="0"/>
              <a:t>Barnes-Jewish Healthcare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1, 2018 </a:t>
            </a:r>
            <a:r>
              <a:rPr lang="en-US" dirty="0"/>
              <a:t>Beachbody, LLC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b="1" dirty="0"/>
              <a:t>March 3, 2018 </a:t>
            </a:r>
            <a:r>
              <a:rPr lang="en-US" dirty="0"/>
              <a:t>Kansas Department for Aging and Disability Services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>
                <a:solidFill>
                  <a:srgbClr val="FF0000"/>
                </a:solidFill>
              </a:rPr>
              <a:t>~ 945 This year!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dirty="0">
                <a:solidFill>
                  <a:srgbClr val="FF0000"/>
                </a:solidFill>
              </a:rPr>
              <a:t>Hackers Keep Winning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66D0E-EAF8-4C1F-BEF7-5AAF1EB2FA71}"/>
              </a:ext>
            </a:extLst>
          </p:cNvPr>
          <p:cNvSpPr txBox="1"/>
          <p:nvPr/>
        </p:nvSpPr>
        <p:spPr>
          <a:xfrm>
            <a:off x="4423653" y="6154803"/>
            <a:ext cx="6650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https://www.idtheftcenter.org/images/breach/2018/ITRCBreachReport2018.pdf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3607C-7E04-434B-BCA5-0FFE5DE6BE9A}"/>
              </a:ext>
            </a:extLst>
          </p:cNvPr>
          <p:cNvSpPr txBox="1"/>
          <p:nvPr/>
        </p:nvSpPr>
        <p:spPr>
          <a:xfrm>
            <a:off x="6108569" y="5840748"/>
            <a:ext cx="355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https://breachlevelindex.com/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03050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467596" y="2095454"/>
            <a:ext cx="829639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Fantastic tools for both </a:t>
            </a:r>
            <a:r>
              <a:rPr lang="en-US" sz="2800" b="1" dirty="0">
                <a:solidFill>
                  <a:schemeClr val="bg1"/>
                </a:solidFill>
              </a:rPr>
              <a:t>Red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Blue</a:t>
            </a:r>
            <a:r>
              <a:rPr lang="en-US" sz="2800" dirty="0">
                <a:solidFill>
                  <a:schemeClr val="bg1"/>
                </a:solidFill>
              </a:rPr>
              <a:t> teams!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Quickly identify ‘control relations’ between objects in Active Directory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Highly complex attack paths visualized in graphs</a:t>
            </a:r>
          </a:p>
          <a:p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F98B-191B-4246-9388-3FFFC96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774" y="91934"/>
            <a:ext cx="1432226" cy="106104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D1D35BD-EF1D-4F95-9811-0D2E9A1A3504}"/>
              </a:ext>
            </a:extLst>
          </p:cNvPr>
          <p:cNvSpPr/>
          <p:nvPr/>
        </p:nvSpPr>
        <p:spPr>
          <a:xfrm flipV="1">
            <a:off x="129168" y="3609763"/>
            <a:ext cx="338428" cy="309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486DB9-ACE4-4141-9EE5-F20D63453228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Attacking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1701603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187326" y="1469392"/>
            <a:ext cx="7053542" cy="53479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150" dirty="0"/>
              <a:t>Bloodhound / </a:t>
            </a:r>
            <a:r>
              <a:rPr lang="en-US" sz="3150" dirty="0" err="1"/>
              <a:t>Sharphound</a:t>
            </a:r>
            <a:endParaRPr lang="en-US" sz="31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1187326" y="2488516"/>
            <a:ext cx="65355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277D4-44D4-4371-A807-C0C42FA04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54" y="1469392"/>
            <a:ext cx="8337157" cy="46939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FC481D-60DD-4CF3-80DF-6E8B0A79DBE5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Attacking The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772327-37F3-4335-95FA-CC36EA25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774" y="91934"/>
            <a:ext cx="1432226" cy="10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86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467596" y="2095454"/>
            <a:ext cx="829639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Fantastic tools for both </a:t>
            </a:r>
            <a:r>
              <a:rPr lang="en-US" sz="2800" b="1" dirty="0">
                <a:solidFill>
                  <a:schemeClr val="bg1"/>
                </a:solidFill>
              </a:rPr>
              <a:t>Red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Blue</a:t>
            </a:r>
            <a:r>
              <a:rPr lang="en-US" sz="2800" dirty="0">
                <a:solidFill>
                  <a:schemeClr val="bg1"/>
                </a:solidFill>
              </a:rPr>
              <a:t> teams!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Quickly identify ‘control relations’ between objects in Active Directory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Highly complex attack paths visualized in graphs</a:t>
            </a:r>
          </a:p>
          <a:p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F98B-191B-4246-9388-3FFFC96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774" y="91934"/>
            <a:ext cx="1432226" cy="106104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D1D35BD-EF1D-4F95-9811-0D2E9A1A3504}"/>
              </a:ext>
            </a:extLst>
          </p:cNvPr>
          <p:cNvSpPr/>
          <p:nvPr/>
        </p:nvSpPr>
        <p:spPr>
          <a:xfrm flipV="1">
            <a:off x="129168" y="5355436"/>
            <a:ext cx="338428" cy="309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486DB9-ACE4-4141-9EE5-F20D63453228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Attacking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21188799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187326" y="1469392"/>
            <a:ext cx="7053542" cy="53479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150" dirty="0"/>
              <a:t>Bloodhound / </a:t>
            </a:r>
            <a:r>
              <a:rPr lang="en-US" sz="3150" dirty="0" err="1"/>
              <a:t>Sharphound</a:t>
            </a:r>
            <a:endParaRPr lang="en-US" sz="31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E94DD-DD12-41E0-AF95-A2A7AC0B4191}"/>
              </a:ext>
            </a:extLst>
          </p:cNvPr>
          <p:cNvSpPr txBox="1"/>
          <p:nvPr/>
        </p:nvSpPr>
        <p:spPr>
          <a:xfrm>
            <a:off x="1187326" y="2488516"/>
            <a:ext cx="65355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6B14F-DE6F-461C-88A7-F0A3CCD1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19" y="1407793"/>
            <a:ext cx="7964560" cy="44498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2D3C820-1E4B-473D-A46C-0ABBE6D79031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Attacking The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1CE01E-9CBC-48FB-9960-3D501BC0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774" y="91934"/>
            <a:ext cx="1432226" cy="10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37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98764" y="1662545"/>
            <a:ext cx="762395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5 Ways I Compromise: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Responder</a:t>
            </a:r>
          </a:p>
          <a:p>
            <a:pPr marL="342900" indent="-342900">
              <a:buFontTx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Local Admin Reuse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Overly Permissive Group’s Fix = Trim those privileged groups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Default Creds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GPP</a:t>
            </a:r>
          </a:p>
        </p:txBody>
      </p:sp>
    </p:spTree>
    <p:extLst>
      <p:ext uri="{BB962C8B-B14F-4D97-AF65-F5344CB8AC3E}">
        <p14:creationId xmlns:p14="http://schemas.microsoft.com/office/powerpoint/2010/main" val="2472592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98764" y="1662545"/>
            <a:ext cx="76239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5 Ways I Compromise: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Responder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Local Admin Reuse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Privileged Group’s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Default Creds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GPP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EDA82-312A-4544-AE68-82EBE8725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969" y="2529444"/>
            <a:ext cx="3881817" cy="360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90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98764" y="1662545"/>
            <a:ext cx="762395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5 Ways I Compromise: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Responder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Local Admin Reuse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Privileged Group’s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Default Creds Fix = Always change default configs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GPP</a:t>
            </a:r>
          </a:p>
        </p:txBody>
      </p:sp>
    </p:spTree>
    <p:extLst>
      <p:ext uri="{BB962C8B-B14F-4D97-AF65-F5344CB8AC3E}">
        <p14:creationId xmlns:p14="http://schemas.microsoft.com/office/powerpoint/2010/main" val="1072860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98764" y="1662545"/>
            <a:ext cx="76239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5 Ways I Compromise: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Responder</a:t>
            </a:r>
          </a:p>
          <a:p>
            <a:pPr marL="342900" indent="-342900">
              <a:buFontTx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Local Admin Reuse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Privileged Group’s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Default Creds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GPP</a:t>
            </a:r>
          </a:p>
        </p:txBody>
      </p:sp>
    </p:spTree>
    <p:extLst>
      <p:ext uri="{BB962C8B-B14F-4D97-AF65-F5344CB8AC3E}">
        <p14:creationId xmlns:p14="http://schemas.microsoft.com/office/powerpoint/2010/main" val="2915837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1445846" y="1553945"/>
            <a:ext cx="7623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Group Policy Preference 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C0BDF9-03B3-4D42-A358-35E10A69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0" y="2138720"/>
            <a:ext cx="8727260" cy="173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3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16740" y="1837617"/>
            <a:ext cx="872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hlinkClick r:id="rId2"/>
              </a:rPr>
              <a:t>https://msdn.microsoft.com/en-us/library/2c15cbf0-f086-4c74-8b70-1f2fa45dd4be.aspx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A6185-734E-48FE-8818-D1C64623B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6" y="2956559"/>
            <a:ext cx="8837707" cy="278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9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Defensive Toolset Evolution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Defender’s taking notice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4DADD7-4AB1-41A3-ACD4-D1756106E744}"/>
              </a:ext>
            </a:extLst>
          </p:cNvPr>
          <p:cNvSpPr txBox="1">
            <a:spLocks/>
          </p:cNvSpPr>
          <p:nvPr/>
        </p:nvSpPr>
        <p:spPr>
          <a:xfrm>
            <a:off x="547583" y="1911927"/>
            <a:ext cx="8139217" cy="3790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66D0E-EAF8-4C1F-BEF7-5AAF1EB2FA71}"/>
              </a:ext>
            </a:extLst>
          </p:cNvPr>
          <p:cNvSpPr txBox="1"/>
          <p:nvPr/>
        </p:nvSpPr>
        <p:spPr>
          <a:xfrm>
            <a:off x="4423653" y="6154803"/>
            <a:ext cx="6650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https://www.idtheftcenter.org/images/breach/2018/ITRCBreachReport2018.pdf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9DE9B-3984-46F3-8E9B-427546B33802}"/>
              </a:ext>
            </a:extLst>
          </p:cNvPr>
          <p:cNvSpPr txBox="1"/>
          <p:nvPr/>
        </p:nvSpPr>
        <p:spPr>
          <a:xfrm>
            <a:off x="-1" y="1634787"/>
            <a:ext cx="508263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 is Dead, NEXT-GEN AV THOUGH!!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looking at execution vs File Scanning</a:t>
            </a:r>
          </a:p>
          <a:p>
            <a:endParaRPr lang="en-US" dirty="0"/>
          </a:p>
          <a:p>
            <a:r>
              <a:rPr lang="en-US" b="1" dirty="0"/>
              <a:t>The new kids in 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Compromise Detection, Investigative, Response capable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/>
              <a:t>Microsoft Gets it (if you can afford it that is)</a:t>
            </a:r>
          </a:p>
          <a:p>
            <a:r>
              <a:rPr lang="en-US" dirty="0" err="1"/>
              <a:t>CredentialGuard</a:t>
            </a:r>
            <a:r>
              <a:rPr lang="en-US" dirty="0"/>
              <a:t> |   </a:t>
            </a:r>
            <a:r>
              <a:rPr lang="en-US" dirty="0" err="1"/>
              <a:t>AppGuard</a:t>
            </a:r>
            <a:r>
              <a:rPr lang="en-US" dirty="0"/>
              <a:t>      | </a:t>
            </a:r>
            <a:r>
              <a:rPr lang="en-US" dirty="0" err="1"/>
              <a:t>NetworkGuard</a:t>
            </a:r>
            <a:r>
              <a:rPr lang="en-US" dirty="0"/>
              <a:t> </a:t>
            </a:r>
            <a:r>
              <a:rPr lang="en-US" dirty="0" err="1"/>
              <a:t>SystemGuard</a:t>
            </a:r>
            <a:r>
              <a:rPr lang="en-US" dirty="0"/>
              <a:t>       |   </a:t>
            </a:r>
            <a:r>
              <a:rPr lang="en-US" dirty="0" err="1"/>
              <a:t>ExploitGuard</a:t>
            </a:r>
            <a:r>
              <a:rPr lang="en-US" dirty="0"/>
              <a:t> | </a:t>
            </a:r>
            <a:r>
              <a:rPr lang="en-US" dirty="0" err="1"/>
              <a:t>DeviceGuard</a:t>
            </a:r>
            <a:r>
              <a:rPr lang="en-US" dirty="0"/>
              <a:t> </a:t>
            </a:r>
            <a:r>
              <a:rPr lang="en-US" dirty="0" err="1"/>
              <a:t>AccountGuard</a:t>
            </a:r>
            <a:r>
              <a:rPr lang="en-US" dirty="0"/>
              <a:t>     | Firewall w/Advanced Security?</a:t>
            </a:r>
          </a:p>
          <a:p>
            <a:endParaRPr lang="en-US" dirty="0"/>
          </a:p>
          <a:p>
            <a:r>
              <a:rPr lang="en-US" b="1" i="1" dirty="0"/>
              <a:t>Behavior Based Defenses</a:t>
            </a:r>
          </a:p>
          <a:p>
            <a:r>
              <a:rPr lang="en-US" dirty="0"/>
              <a:t>-Advanced Threat Analytics</a:t>
            </a:r>
          </a:p>
          <a:p>
            <a:r>
              <a:rPr lang="en-US" dirty="0"/>
              <a:t>-”Smart” Firewalls</a:t>
            </a:r>
          </a:p>
          <a:p>
            <a:endParaRPr lang="en-US" dirty="0"/>
          </a:p>
          <a:p>
            <a:r>
              <a:rPr lang="en-US" dirty="0"/>
              <a:t>Deception Technologies</a:t>
            </a:r>
          </a:p>
        </p:txBody>
      </p:sp>
      <p:pic>
        <p:nvPicPr>
          <p:cNvPr id="1026" name="Picture 2" descr="Image result for paul blart security meme">
            <a:extLst>
              <a:ext uri="{FF2B5EF4-FFF2-40B4-BE49-F238E27FC236}">
                <a16:creationId xmlns:a16="http://schemas.microsoft.com/office/drawing/2014/main" id="{57922E73-9F84-4C33-8B50-8112C8547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24" y="2197666"/>
            <a:ext cx="4144488" cy="311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5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16740" y="2331888"/>
            <a:ext cx="872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hlinkClick r:id="rId2"/>
              </a:rPr>
              <a:t>https://github.com/PowerShellMafia/PowerSploit/blob/master/Exfiltration/Get-GPPPassword.ps1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08FF5-6A19-4731-8F0D-15EB8CC60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0" y="3857015"/>
            <a:ext cx="8634798" cy="9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48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Internal Networks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409FA8-985D-43BD-A9CD-4ABB6F93197C}"/>
              </a:ext>
            </a:extLst>
          </p:cNvPr>
          <p:cNvSpPr txBox="1"/>
          <p:nvPr/>
        </p:nvSpPr>
        <p:spPr>
          <a:xfrm>
            <a:off x="1445846" y="905277"/>
            <a:ext cx="6142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The ‘walk’ can be and is often short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498764" y="1662545"/>
            <a:ext cx="76239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Top 5 Ways I Compromise: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Responder</a:t>
            </a:r>
          </a:p>
          <a:p>
            <a:pPr marL="342900" indent="-342900">
              <a:buFontTx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Local Admin Reuse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Privileged Group’s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Default Creds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accent1"/>
                </a:solidFill>
              </a:rPr>
              <a:t>GPP Fix= MS14-025, KB943729</a:t>
            </a:r>
          </a:p>
        </p:txBody>
      </p:sp>
    </p:spTree>
    <p:extLst>
      <p:ext uri="{BB962C8B-B14F-4D97-AF65-F5344CB8AC3E}">
        <p14:creationId xmlns:p14="http://schemas.microsoft.com/office/powerpoint/2010/main" val="32080736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4831407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23891484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r>
              <a:rPr lang="en-US" sz="1400" dirty="0"/>
              <a:t>Citrix escape: Launch Word, use Open File and browse to cmd.exe then launch.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29196483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r>
              <a:rPr lang="en-US" sz="1400" dirty="0"/>
              <a:t>Citrix escape: Launch Word, use Open File and browse to cmd.exe then launch.</a:t>
            </a:r>
          </a:p>
          <a:p>
            <a:r>
              <a:rPr lang="en-US" sz="1400" dirty="0"/>
              <a:t>Generate reverse Powershell Empire payload and execute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1444568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r>
              <a:rPr lang="en-US" sz="1400" dirty="0"/>
              <a:t>Citrix escape: Launch Word, use Open File and browse to cmd.exe then launch.</a:t>
            </a:r>
          </a:p>
          <a:p>
            <a:r>
              <a:rPr lang="en-US" sz="1400" dirty="0"/>
              <a:t>Generate reverse Powershell Empire payload and execute</a:t>
            </a:r>
          </a:p>
          <a:p>
            <a:r>
              <a:rPr lang="en-US" sz="1400" dirty="0"/>
              <a:t>Query for domain admins</a:t>
            </a:r>
          </a:p>
          <a:p>
            <a:r>
              <a:rPr lang="en-US" sz="1400" dirty="0"/>
              <a:t>Query for domain controllers</a:t>
            </a:r>
          </a:p>
          <a:p>
            <a:r>
              <a:rPr lang="en-US" sz="1400" dirty="0"/>
              <a:t>Find Local Admin access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1881455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r>
              <a:rPr lang="en-US" sz="1400" dirty="0"/>
              <a:t>Citrix escape: Launch Word, use Open File and browse to cmd.exe then launch.</a:t>
            </a:r>
          </a:p>
          <a:p>
            <a:r>
              <a:rPr lang="en-US" sz="1400" dirty="0"/>
              <a:t>Generate reverse Powershell Empire payload and execute</a:t>
            </a:r>
          </a:p>
          <a:p>
            <a:r>
              <a:rPr lang="en-US" sz="1400" dirty="0"/>
              <a:t>Query for domain admins</a:t>
            </a:r>
          </a:p>
          <a:p>
            <a:r>
              <a:rPr lang="en-US" sz="1400" dirty="0"/>
              <a:t>Query for domain controllers</a:t>
            </a:r>
          </a:p>
          <a:p>
            <a:r>
              <a:rPr lang="en-US" sz="1400" dirty="0"/>
              <a:t>Find Local Admin access</a:t>
            </a:r>
          </a:p>
          <a:p>
            <a:r>
              <a:rPr lang="en-US" sz="1400" dirty="0"/>
              <a:t>Run Bloodhound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2964873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r>
              <a:rPr lang="en-US" sz="1400" dirty="0"/>
              <a:t>Citrix escape: Launch Word, use Open File and browse to cmd.exe then launch.</a:t>
            </a:r>
          </a:p>
          <a:p>
            <a:r>
              <a:rPr lang="en-US" sz="1400" dirty="0"/>
              <a:t>Generate reverse Powershell Empire payload and execute</a:t>
            </a:r>
          </a:p>
          <a:p>
            <a:r>
              <a:rPr lang="en-US" sz="1400" dirty="0"/>
              <a:t>Query for domain admins</a:t>
            </a:r>
          </a:p>
          <a:p>
            <a:r>
              <a:rPr lang="en-US" sz="1400" dirty="0"/>
              <a:t>Query for domain controllers</a:t>
            </a:r>
          </a:p>
          <a:p>
            <a:r>
              <a:rPr lang="en-US" sz="1400" dirty="0"/>
              <a:t>Find Local Admin access</a:t>
            </a:r>
          </a:p>
          <a:p>
            <a:r>
              <a:rPr lang="en-US" sz="1400" dirty="0"/>
              <a:t>Run Bloodhound</a:t>
            </a:r>
          </a:p>
          <a:p>
            <a:r>
              <a:rPr lang="en-US" sz="1400" dirty="0"/>
              <a:t>Find attack paths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26435286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r>
              <a:rPr lang="en-US" sz="1400" dirty="0"/>
              <a:t>Citrix escape: Launch Word, use Open File and browse to cmd.exe then launch.</a:t>
            </a:r>
          </a:p>
          <a:p>
            <a:r>
              <a:rPr lang="en-US" sz="1400" dirty="0"/>
              <a:t>Generate reverse Powershell Empire payload and execute</a:t>
            </a:r>
          </a:p>
          <a:p>
            <a:r>
              <a:rPr lang="en-US" sz="1400" dirty="0"/>
              <a:t>Query for domain admins</a:t>
            </a:r>
          </a:p>
          <a:p>
            <a:r>
              <a:rPr lang="en-US" sz="1400" dirty="0"/>
              <a:t>Query for domain controllers</a:t>
            </a:r>
          </a:p>
          <a:p>
            <a:r>
              <a:rPr lang="en-US" sz="1400" dirty="0"/>
              <a:t>Find Local Admin access</a:t>
            </a:r>
          </a:p>
          <a:p>
            <a:r>
              <a:rPr lang="en-US" sz="1400" dirty="0"/>
              <a:t>Run Bloodhound</a:t>
            </a:r>
          </a:p>
          <a:p>
            <a:r>
              <a:rPr lang="en-US" sz="1400" dirty="0"/>
              <a:t>Find attack paths</a:t>
            </a:r>
          </a:p>
          <a:p>
            <a:r>
              <a:rPr lang="en-US" sz="1400" dirty="0" err="1"/>
              <a:t>Mimikatz</a:t>
            </a:r>
            <a:r>
              <a:rPr lang="en-US" sz="1400" dirty="0"/>
              <a:t> on Local Admin machines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179733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46" y="200835"/>
            <a:ext cx="7703822" cy="704442"/>
          </a:xfrm>
        </p:spPr>
        <p:txBody>
          <a:bodyPr>
            <a:noAutofit/>
          </a:bodyPr>
          <a:lstStyle/>
          <a:p>
            <a:r>
              <a:rPr lang="en-US" sz="3200" dirty="0"/>
              <a:t>Defensive </a:t>
            </a:r>
            <a:r>
              <a:rPr lang="en-US" sz="3200" dirty="0">
                <a:latin typeface="Titillium Web" panose="00000500000000000000" pitchFamily="2" charset="0"/>
              </a:rPr>
              <a:t>Products</a:t>
            </a:r>
            <a:r>
              <a:rPr lang="en-US" sz="3200" dirty="0"/>
              <a:t> Won’t Stop Everything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Who needs vulnerabilities?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4DADD7-4AB1-41A3-ACD4-D1756106E744}"/>
              </a:ext>
            </a:extLst>
          </p:cNvPr>
          <p:cNvSpPr txBox="1">
            <a:spLocks/>
          </p:cNvSpPr>
          <p:nvPr/>
        </p:nvSpPr>
        <p:spPr>
          <a:xfrm>
            <a:off x="123018" y="2094518"/>
            <a:ext cx="6083289" cy="3803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Tx/>
              <a:buNone/>
              <a:defRPr sz="32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Weak Passwords</a:t>
            </a: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vendor breaches</a:t>
            </a: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Default Configurations</a:t>
            </a: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Disgruntled Employees</a:t>
            </a: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Accidental Exposure</a:t>
            </a:r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66D0E-EAF8-4C1F-BEF7-5AAF1EB2FA71}"/>
              </a:ext>
            </a:extLst>
          </p:cNvPr>
          <p:cNvSpPr txBox="1"/>
          <p:nvPr/>
        </p:nvSpPr>
        <p:spPr>
          <a:xfrm>
            <a:off x="4423653" y="6154803"/>
            <a:ext cx="66501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https://www.idtheftcenter.org/images/breach/2018/ITRCBreachReport2018.pdf</a:t>
            </a:r>
            <a:endParaRPr lang="en-US" sz="1100" dirty="0"/>
          </a:p>
        </p:txBody>
      </p:sp>
      <p:pic>
        <p:nvPicPr>
          <p:cNvPr id="9" name="Picture 4" descr="https://media.makeameme.org/created/ill-burn-this-5a283b.jpg">
            <a:extLst>
              <a:ext uri="{FF2B5EF4-FFF2-40B4-BE49-F238E27FC236}">
                <a16:creationId xmlns:a16="http://schemas.microsoft.com/office/drawing/2014/main" id="{E84B0916-24DF-4275-BA1C-4A7A2EE5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321" y="2157149"/>
            <a:ext cx="4083347" cy="319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2630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r>
              <a:rPr lang="en-US" sz="1400" dirty="0"/>
              <a:t>Citrix escape: Launch Word, use Open File and browse to cmd.exe then launch.</a:t>
            </a:r>
          </a:p>
          <a:p>
            <a:r>
              <a:rPr lang="en-US" sz="1400" dirty="0"/>
              <a:t>Generate reverse Powershell Empire payload and execute</a:t>
            </a:r>
          </a:p>
          <a:p>
            <a:r>
              <a:rPr lang="en-US" sz="1400" dirty="0"/>
              <a:t>Query for domain admins</a:t>
            </a:r>
          </a:p>
          <a:p>
            <a:r>
              <a:rPr lang="en-US" sz="1400" dirty="0"/>
              <a:t>Query for domain controllers</a:t>
            </a:r>
          </a:p>
          <a:p>
            <a:r>
              <a:rPr lang="en-US" sz="1400" dirty="0"/>
              <a:t>Find Local Admin access</a:t>
            </a:r>
          </a:p>
          <a:p>
            <a:r>
              <a:rPr lang="en-US" sz="1400" dirty="0"/>
              <a:t>Run Bloodhound</a:t>
            </a:r>
          </a:p>
          <a:p>
            <a:r>
              <a:rPr lang="en-US" sz="1400" dirty="0"/>
              <a:t>Find attack paths</a:t>
            </a:r>
          </a:p>
          <a:p>
            <a:r>
              <a:rPr lang="en-US" sz="1400" dirty="0" err="1"/>
              <a:t>Mimikatz</a:t>
            </a:r>
            <a:r>
              <a:rPr lang="en-US" sz="1400" dirty="0"/>
              <a:t> on Local Admin machines</a:t>
            </a:r>
          </a:p>
          <a:p>
            <a:r>
              <a:rPr lang="en-US" sz="1400" dirty="0"/>
              <a:t>Get new creds</a:t>
            </a:r>
          </a:p>
          <a:p>
            <a:r>
              <a:rPr lang="en-US" sz="1400" dirty="0"/>
              <a:t>Find new Local Admin access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18660193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r>
              <a:rPr lang="en-US" sz="1400" dirty="0"/>
              <a:t>Citrix escape: Launch Word, use Open File and browse to cmd.exe then launch.</a:t>
            </a:r>
          </a:p>
          <a:p>
            <a:r>
              <a:rPr lang="en-US" sz="1400" dirty="0"/>
              <a:t>Generate reverse Powershell Empire payload and execute</a:t>
            </a:r>
          </a:p>
          <a:p>
            <a:r>
              <a:rPr lang="en-US" sz="1400" dirty="0"/>
              <a:t>Query for domain admins</a:t>
            </a:r>
          </a:p>
          <a:p>
            <a:r>
              <a:rPr lang="en-US" sz="1400" dirty="0"/>
              <a:t>Query for domain controllers</a:t>
            </a:r>
          </a:p>
          <a:p>
            <a:r>
              <a:rPr lang="en-US" sz="1400" dirty="0"/>
              <a:t>Find Local Admin access</a:t>
            </a:r>
          </a:p>
          <a:p>
            <a:r>
              <a:rPr lang="en-US" sz="1400" dirty="0"/>
              <a:t>Run Bloodhound</a:t>
            </a:r>
          </a:p>
          <a:p>
            <a:r>
              <a:rPr lang="en-US" sz="1400" dirty="0"/>
              <a:t>Find attack paths</a:t>
            </a:r>
          </a:p>
          <a:p>
            <a:r>
              <a:rPr lang="en-US" sz="1400" dirty="0" err="1"/>
              <a:t>Mimikatz</a:t>
            </a:r>
            <a:r>
              <a:rPr lang="en-US" sz="1400" dirty="0"/>
              <a:t> on Local Admin machines</a:t>
            </a:r>
          </a:p>
          <a:p>
            <a:r>
              <a:rPr lang="en-US" sz="1400" dirty="0"/>
              <a:t>Get new creds</a:t>
            </a:r>
          </a:p>
          <a:p>
            <a:r>
              <a:rPr lang="en-US" sz="1400" dirty="0"/>
              <a:t>Find new Local Admin access</a:t>
            </a:r>
          </a:p>
          <a:p>
            <a:r>
              <a:rPr lang="en-US" sz="1400" dirty="0" err="1"/>
              <a:t>Mimikatz</a:t>
            </a:r>
            <a:r>
              <a:rPr lang="en-US" sz="1400" dirty="0"/>
              <a:t> again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36585606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r>
              <a:rPr lang="en-US" sz="1400" dirty="0"/>
              <a:t>Citrix escape: Launch Word, use Open File and browse to cmd.exe then launch.</a:t>
            </a:r>
          </a:p>
          <a:p>
            <a:r>
              <a:rPr lang="en-US" sz="1400" dirty="0"/>
              <a:t>Generate reverse Powershell Empire payload and execute</a:t>
            </a:r>
          </a:p>
          <a:p>
            <a:r>
              <a:rPr lang="en-US" sz="1400" dirty="0"/>
              <a:t>Query for domain admins</a:t>
            </a:r>
          </a:p>
          <a:p>
            <a:r>
              <a:rPr lang="en-US" sz="1400" dirty="0"/>
              <a:t>Query for domain controllers</a:t>
            </a:r>
          </a:p>
          <a:p>
            <a:r>
              <a:rPr lang="en-US" sz="1400" dirty="0"/>
              <a:t>Find Local Admin access</a:t>
            </a:r>
          </a:p>
          <a:p>
            <a:r>
              <a:rPr lang="en-US" sz="1400" dirty="0"/>
              <a:t>Run Bloodhound</a:t>
            </a:r>
          </a:p>
          <a:p>
            <a:r>
              <a:rPr lang="en-US" sz="1400" dirty="0"/>
              <a:t>Find attack paths</a:t>
            </a:r>
          </a:p>
          <a:p>
            <a:r>
              <a:rPr lang="en-US" sz="1400" dirty="0" err="1"/>
              <a:t>Mimikatz</a:t>
            </a:r>
            <a:r>
              <a:rPr lang="en-US" sz="1400" dirty="0"/>
              <a:t> on Local Admin machines</a:t>
            </a:r>
          </a:p>
          <a:p>
            <a:r>
              <a:rPr lang="en-US" sz="1400" dirty="0"/>
              <a:t>Get new creds</a:t>
            </a:r>
          </a:p>
          <a:p>
            <a:r>
              <a:rPr lang="en-US" sz="1400" dirty="0"/>
              <a:t>Find new Local Admin access</a:t>
            </a:r>
          </a:p>
          <a:p>
            <a:r>
              <a:rPr lang="en-US" sz="1400" dirty="0" err="1"/>
              <a:t>Mimikatz</a:t>
            </a:r>
            <a:r>
              <a:rPr lang="en-US" sz="1400" dirty="0"/>
              <a:t> again</a:t>
            </a:r>
          </a:p>
          <a:p>
            <a:r>
              <a:rPr lang="en-US" sz="1400" dirty="0"/>
              <a:t>Repeat until a path to DA opens up.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4054753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defRPr/>
            </a:pPr>
            <a:r>
              <a:rPr lang="en-US" dirty="0">
                <a:latin typeface="Titillium Web" panose="00000500000000000000" pitchFamily="2" charset="0"/>
              </a:rPr>
              <a:t>Typical Attack Path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90599" y="1429500"/>
            <a:ext cx="8608258" cy="4996700"/>
          </a:xfrm>
        </p:spPr>
        <p:txBody>
          <a:bodyPr/>
          <a:lstStyle/>
          <a:p>
            <a:r>
              <a:rPr lang="en-US" sz="1400" dirty="0" err="1"/>
              <a:t>theHarvester</a:t>
            </a:r>
            <a:r>
              <a:rPr lang="en-US" sz="1400" dirty="0"/>
              <a:t>/Breaches/public sources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r>
              <a:rPr lang="en-US" sz="1400" dirty="0"/>
              <a:t>Citrix escape: Launch Word, use Open File and browse to cmd.exe then launch.</a:t>
            </a:r>
          </a:p>
          <a:p>
            <a:r>
              <a:rPr lang="en-US" sz="1400" dirty="0"/>
              <a:t>Generate reverse Powershell Empire payload and execute</a:t>
            </a:r>
          </a:p>
          <a:p>
            <a:r>
              <a:rPr lang="en-US" sz="1400" dirty="0"/>
              <a:t>Query for domain admins</a:t>
            </a:r>
          </a:p>
          <a:p>
            <a:r>
              <a:rPr lang="en-US" sz="1400" dirty="0"/>
              <a:t>Query for domain controllers</a:t>
            </a:r>
          </a:p>
          <a:p>
            <a:r>
              <a:rPr lang="en-US" sz="1400" dirty="0"/>
              <a:t>Find Local Admin access</a:t>
            </a:r>
          </a:p>
          <a:p>
            <a:r>
              <a:rPr lang="en-US" sz="1400" dirty="0"/>
              <a:t>Run Bloodhound</a:t>
            </a:r>
          </a:p>
          <a:p>
            <a:r>
              <a:rPr lang="en-US" sz="1400" dirty="0"/>
              <a:t>Find attack paths</a:t>
            </a:r>
          </a:p>
          <a:p>
            <a:r>
              <a:rPr lang="en-US" sz="1400" dirty="0" err="1"/>
              <a:t>Mimikatz</a:t>
            </a:r>
            <a:r>
              <a:rPr lang="en-US" sz="1400" dirty="0"/>
              <a:t> on Local Admin machines</a:t>
            </a:r>
          </a:p>
          <a:p>
            <a:r>
              <a:rPr lang="en-US" sz="1400" dirty="0"/>
              <a:t>Get new creds</a:t>
            </a:r>
          </a:p>
          <a:p>
            <a:r>
              <a:rPr lang="en-US" sz="1400" dirty="0"/>
              <a:t>Find new Local Admin access</a:t>
            </a:r>
          </a:p>
          <a:p>
            <a:r>
              <a:rPr lang="en-US" sz="1400" dirty="0" err="1"/>
              <a:t>Mimikatz</a:t>
            </a:r>
            <a:r>
              <a:rPr lang="en-US" sz="1400" dirty="0"/>
              <a:t> again</a:t>
            </a:r>
          </a:p>
          <a:p>
            <a:r>
              <a:rPr lang="en-US" sz="1400" dirty="0"/>
              <a:t>Repeat until a path to DA opens up.</a:t>
            </a:r>
          </a:p>
          <a:p>
            <a:r>
              <a:rPr lang="en-US" sz="1400" dirty="0" err="1"/>
              <a:t>DCSync</a:t>
            </a:r>
            <a:r>
              <a:rPr lang="en-US" sz="1400" dirty="0"/>
              <a:t> with D.A. creds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19D6F-3F2D-45F1-838D-B144066DEFED}"/>
              </a:ext>
            </a:extLst>
          </p:cNvPr>
          <p:cNvSpPr txBox="1"/>
          <p:nvPr/>
        </p:nvSpPr>
        <p:spPr>
          <a:xfrm>
            <a:off x="6882939" y="6073159"/>
            <a:ext cx="2202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*From the External Assessment</a:t>
            </a:r>
          </a:p>
        </p:txBody>
      </p:sp>
    </p:spTree>
    <p:extLst>
      <p:ext uri="{BB962C8B-B14F-4D97-AF65-F5344CB8AC3E}">
        <p14:creationId xmlns:p14="http://schemas.microsoft.com/office/powerpoint/2010/main" val="2639904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1E2626"/>
                </a:solidFill>
                <a:effectLst/>
                <a:uLnTx/>
                <a:uFillTx/>
                <a:latin typeface="Titillium WebRegular"/>
                <a:ea typeface="+mj-ea"/>
              </a:rPr>
              <a:t>Pentest vs Scanning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CABD9-461E-4A83-8441-3FD4A86AE4A6}"/>
              </a:ext>
            </a:extLst>
          </p:cNvPr>
          <p:cNvSpPr txBox="1"/>
          <p:nvPr/>
        </p:nvSpPr>
        <p:spPr>
          <a:xfrm>
            <a:off x="127473" y="1408431"/>
            <a:ext cx="413261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If you had an internal </a:t>
            </a:r>
            <a:r>
              <a:rPr lang="en-US" sz="4000" dirty="0" err="1">
                <a:solidFill>
                  <a:schemeClr val="bg1"/>
                </a:solidFill>
              </a:rPr>
              <a:t>pentest</a:t>
            </a:r>
            <a:r>
              <a:rPr lang="en-US" sz="4000" dirty="0">
                <a:solidFill>
                  <a:schemeClr val="bg1"/>
                </a:solidFill>
              </a:rPr>
              <a:t> and they didn’t compromise you…. 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Come talk to me.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2F7D5-8C16-4059-8F39-55F90AC72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086" y="1539059"/>
            <a:ext cx="4666816" cy="45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3D831615-D864-4150-B5C7-90BFEB1D4386}"/>
              </a:ext>
            </a:extLst>
          </p:cNvPr>
          <p:cNvSpPr txBox="1">
            <a:spLocks/>
          </p:cNvSpPr>
          <p:nvPr/>
        </p:nvSpPr>
        <p:spPr>
          <a:xfrm>
            <a:off x="1445846" y="200835"/>
            <a:ext cx="7240953" cy="704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2">
                    <a:lumMod val="75000"/>
                  </a:schemeClr>
                </a:solidFill>
                <a:latin typeface="Titillium WebRegular"/>
                <a:ea typeface="+mj-ea"/>
                <a:cs typeface="Titillium WebRegular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1E2626"/>
                </a:solidFill>
              </a:rPr>
              <a:t>Closing Remarks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E2626"/>
              </a:solidFill>
              <a:effectLst/>
              <a:uLnTx/>
              <a:uFillTx/>
              <a:latin typeface="Titillium WebRegular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0AA1C-590A-47CE-8CF7-A9400C0E02A6}"/>
              </a:ext>
            </a:extLst>
          </p:cNvPr>
          <p:cNvSpPr txBox="1"/>
          <p:nvPr/>
        </p:nvSpPr>
        <p:spPr>
          <a:xfrm>
            <a:off x="0" y="1571684"/>
            <a:ext cx="89366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Check out the Depth CTF on the main stage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About Me: </a:t>
            </a:r>
          </a:p>
          <a:p>
            <a:r>
              <a:rPr lang="en-US" sz="3600" dirty="0">
                <a:solidFill>
                  <a:schemeClr val="bg1"/>
                </a:solidFill>
              </a:rPr>
              <a:t>Ryan Preston   </a:t>
            </a:r>
            <a:r>
              <a:rPr lang="en-US" sz="3600" dirty="0">
                <a:solidFill>
                  <a:schemeClr val="accent5"/>
                </a:solidFill>
              </a:rPr>
              <a:t>@</a:t>
            </a:r>
            <a:r>
              <a:rPr lang="en-US" sz="3600" dirty="0" err="1">
                <a:solidFill>
                  <a:schemeClr val="accent5"/>
                </a:solidFill>
              </a:rPr>
              <a:t>awsmhacks</a:t>
            </a:r>
            <a:endParaRPr lang="en-US" sz="3600" dirty="0">
              <a:solidFill>
                <a:schemeClr val="accent5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My slide decks and other </a:t>
            </a:r>
            <a:r>
              <a:rPr lang="en-US" sz="3600" dirty="0" err="1">
                <a:solidFill>
                  <a:schemeClr val="bg1"/>
                </a:solidFill>
              </a:rPr>
              <a:t>awsm</a:t>
            </a:r>
            <a:r>
              <a:rPr lang="en-US" sz="3600" dirty="0">
                <a:solidFill>
                  <a:schemeClr val="bg1"/>
                </a:solidFill>
              </a:rPr>
              <a:t> hacks at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https://github.com/awsmhacks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102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185333" y="5613131"/>
            <a:ext cx="6773334" cy="542234"/>
          </a:xfrm>
        </p:spPr>
        <p:txBody>
          <a:bodyPr/>
          <a:lstStyle/>
          <a:p>
            <a:r>
              <a:rPr lang="en-US" dirty="0"/>
              <a:t>Ryan Preston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@AWSMHACKS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3DAEF1C-22ED-4699-987F-7FCCA86B6F4A}"/>
              </a:ext>
            </a:extLst>
          </p:cNvPr>
          <p:cNvSpPr txBox="1">
            <a:spLocks/>
          </p:cNvSpPr>
          <p:nvPr/>
        </p:nvSpPr>
        <p:spPr>
          <a:xfrm>
            <a:off x="1524698" y="4518052"/>
            <a:ext cx="9143999" cy="4546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i="1" dirty="0">
                <a:solidFill>
                  <a:schemeClr val="bg1"/>
                </a:solidFill>
                <a:latin typeface="Titillium Web" panose="00000500000000000000" pitchFamily="2" charset="0"/>
              </a:rPr>
              <a:t>If there’s a way in, </a:t>
            </a:r>
            <a:r>
              <a:rPr lang="en-US" sz="4000" i="1" dirty="0">
                <a:solidFill>
                  <a:schemeClr val="accent2"/>
                </a:solidFill>
                <a:latin typeface="Titillium Web" panose="00000500000000000000" pitchFamily="2" charset="0"/>
              </a:rPr>
              <a:t>we’ll find it.</a:t>
            </a:r>
          </a:p>
        </p:txBody>
      </p:sp>
    </p:spTree>
    <p:extLst>
      <p:ext uri="{BB962C8B-B14F-4D97-AF65-F5344CB8AC3E}">
        <p14:creationId xmlns:p14="http://schemas.microsoft.com/office/powerpoint/2010/main" val="1749754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Pentest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“I want a </a:t>
            </a:r>
            <a:r>
              <a:rPr lang="en-US" dirty="0" err="1"/>
              <a:t>pentest</a:t>
            </a:r>
            <a:r>
              <a:rPr lang="en-US" dirty="0"/>
              <a:t>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6884" y="1412474"/>
            <a:ext cx="8807116" cy="4682205"/>
          </a:xfrm>
        </p:spPr>
        <p:txBody>
          <a:bodyPr/>
          <a:lstStyle/>
          <a:p>
            <a:r>
              <a:rPr lang="en-US" sz="2800" dirty="0">
                <a:solidFill>
                  <a:schemeClr val="accent4"/>
                </a:solidFill>
              </a:rPr>
              <a:t>External </a:t>
            </a:r>
          </a:p>
          <a:p>
            <a:r>
              <a:rPr lang="en-US" dirty="0">
                <a:solidFill>
                  <a:schemeClr val="accent4"/>
                </a:solidFill>
              </a:rPr>
              <a:t>	</a:t>
            </a:r>
            <a:r>
              <a:rPr lang="en-US" dirty="0" err="1">
                <a:solidFill>
                  <a:schemeClr val="accent4"/>
                </a:solidFill>
              </a:rPr>
              <a:t>Vuln</a:t>
            </a:r>
            <a:r>
              <a:rPr lang="en-US" dirty="0">
                <a:solidFill>
                  <a:schemeClr val="accent4"/>
                </a:solidFill>
              </a:rPr>
              <a:t>, Pen, </a:t>
            </a:r>
            <a:r>
              <a:rPr lang="en-US" dirty="0" err="1">
                <a:solidFill>
                  <a:schemeClr val="accent4"/>
                </a:solidFill>
              </a:rPr>
              <a:t>Vuln</a:t>
            </a:r>
            <a:r>
              <a:rPr lang="en-US" dirty="0">
                <a:solidFill>
                  <a:schemeClr val="accent4"/>
                </a:solidFill>
              </a:rPr>
              <a:t>/Pen, Shields Up, Shields Down</a:t>
            </a:r>
          </a:p>
          <a:p>
            <a:r>
              <a:rPr lang="en-US" sz="2800" dirty="0">
                <a:solidFill>
                  <a:schemeClr val="accent4"/>
                </a:solidFill>
              </a:rPr>
              <a:t>Internal </a:t>
            </a:r>
          </a:p>
          <a:p>
            <a:r>
              <a:rPr lang="en-US" dirty="0">
                <a:solidFill>
                  <a:schemeClr val="accent4"/>
                </a:solidFill>
              </a:rPr>
              <a:t>	</a:t>
            </a:r>
            <a:r>
              <a:rPr lang="en-US" dirty="0" err="1">
                <a:solidFill>
                  <a:schemeClr val="accent4"/>
                </a:solidFill>
              </a:rPr>
              <a:t>Vuln</a:t>
            </a:r>
            <a:r>
              <a:rPr lang="en-US" dirty="0">
                <a:solidFill>
                  <a:schemeClr val="accent4"/>
                </a:solidFill>
              </a:rPr>
              <a:t>, Pen, </a:t>
            </a:r>
            <a:r>
              <a:rPr lang="en-US" dirty="0" err="1">
                <a:solidFill>
                  <a:schemeClr val="accent4"/>
                </a:solidFill>
              </a:rPr>
              <a:t>Vuln</a:t>
            </a:r>
            <a:r>
              <a:rPr lang="en-US" dirty="0">
                <a:solidFill>
                  <a:schemeClr val="accent4"/>
                </a:solidFill>
              </a:rPr>
              <a:t>/Pen, Shields Up, Shields Down, Contractor Access</a:t>
            </a:r>
          </a:p>
          <a:p>
            <a:r>
              <a:rPr lang="en-US" sz="2800" dirty="0">
                <a:solidFill>
                  <a:schemeClr val="accent4"/>
                </a:solidFill>
              </a:rPr>
              <a:t>Red Team</a:t>
            </a:r>
          </a:p>
          <a:p>
            <a:r>
              <a:rPr lang="en-US" sz="2800" dirty="0">
                <a:solidFill>
                  <a:schemeClr val="accent4"/>
                </a:solidFill>
              </a:rPr>
              <a:t>Purple Team / Adversary Simulation</a:t>
            </a:r>
          </a:p>
          <a:p>
            <a:r>
              <a:rPr lang="en-US" sz="2800" dirty="0">
                <a:solidFill>
                  <a:schemeClr val="accent4"/>
                </a:solidFill>
              </a:rPr>
              <a:t>Application Assessment</a:t>
            </a:r>
          </a:p>
          <a:p>
            <a:r>
              <a:rPr lang="en-US" sz="2800" dirty="0">
                <a:solidFill>
                  <a:schemeClr val="accent4"/>
                </a:solidFill>
              </a:rPr>
              <a:t>Mobile Assessment</a:t>
            </a:r>
          </a:p>
          <a:p>
            <a:r>
              <a:rPr lang="en-US" sz="2800" dirty="0">
                <a:solidFill>
                  <a:schemeClr val="accent4"/>
                </a:solidFill>
              </a:rPr>
              <a:t>Wireless Assessment</a:t>
            </a:r>
          </a:p>
          <a:p>
            <a:r>
              <a:rPr lang="en-US" sz="2800" dirty="0">
                <a:solidFill>
                  <a:schemeClr val="accent4"/>
                </a:solidFill>
              </a:rPr>
              <a:t>Audits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86638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Office Theme">
  <a:themeElements>
    <a:clrScheme name="Depth">
      <a:dk1>
        <a:srgbClr val="1E2626"/>
      </a:dk1>
      <a:lt1>
        <a:sysClr val="window" lastClr="FFFFFF"/>
      </a:lt1>
      <a:dk2>
        <a:srgbClr val="11407E"/>
      </a:dk2>
      <a:lt2>
        <a:srgbClr val="EEECE1"/>
      </a:lt2>
      <a:accent1>
        <a:srgbClr val="E24D40"/>
      </a:accent1>
      <a:accent2>
        <a:srgbClr val="52A8B6"/>
      </a:accent2>
      <a:accent3>
        <a:srgbClr val="A9DBE6"/>
      </a:accent3>
      <a:accent4>
        <a:srgbClr val="1D607D"/>
      </a:accent4>
      <a:accent5>
        <a:srgbClr val="878D91"/>
      </a:accent5>
      <a:accent6>
        <a:srgbClr val="F99991"/>
      </a:accent6>
      <a:hlink>
        <a:srgbClr val="52A8B6"/>
      </a:hlink>
      <a:folHlink>
        <a:srgbClr val="1D60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yDepthTheme1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4B3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DepthTheme1" id="{BB95557C-6516-4D4D-B399-5E9C7766320F}" vid="{53A00024-B527-4C91-82FE-3C55585F2AB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mitFinding xmlns="56a2098c-e445-4863-9530-1fc7c68e74a8">
      <Url xsi:nil="true"/>
      <Description xsi:nil="true"/>
    </SubmitFinding>
    <_dlc_DocId xmlns="e6f6485a-4b1b-4b89-b056-bca2d68dd2ff">DEPTH-1645931306-1678</_dlc_DocId>
    <_dlc_DocIdUrl xmlns="e6f6485a-4b1b-4b89-b056-bca2d68dd2ff">
      <Url>https://assessment/_layouts/15/DocIdRedir.aspx?ID=DEPTH-1645931306-1678</Url>
      <Description>DEPTH-1645931306-1678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08F68BFA2DCF4B9B36BCBEE5917936" ma:contentTypeVersion="3" ma:contentTypeDescription="Create a new document." ma:contentTypeScope="" ma:versionID="f578d6076b3abe5f75509798813be6d2">
  <xsd:schema xmlns:xsd="http://www.w3.org/2001/XMLSchema" xmlns:xs="http://www.w3.org/2001/XMLSchema" xmlns:p="http://schemas.microsoft.com/office/2006/metadata/properties" xmlns:ns2="e6f6485a-4b1b-4b89-b056-bca2d68dd2ff" xmlns:ns3="56a2098c-e445-4863-9530-1fc7c68e74a8" targetNamespace="http://schemas.microsoft.com/office/2006/metadata/properties" ma:root="true" ma:fieldsID="ed53ac674b9afcc55063e64f065417c5" ns2:_="" ns3:_="">
    <xsd:import namespace="e6f6485a-4b1b-4b89-b056-bca2d68dd2ff"/>
    <xsd:import namespace="56a2098c-e445-4863-9530-1fc7c68e74a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ubmitFindin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6485a-4b1b-4b89-b056-bca2d68dd2f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a2098c-e445-4863-9530-1fc7c68e74a8" elementFormDefault="qualified">
    <xsd:import namespace="http://schemas.microsoft.com/office/2006/documentManagement/types"/>
    <xsd:import namespace="http://schemas.microsoft.com/office/infopath/2007/PartnerControls"/>
    <xsd:element name="SubmitFinding" ma:index="11" nillable="true" ma:displayName="SubmitFinding" ma:internalName="SubmitFinding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E8D066-6D81-492F-91D4-CF3F232E1CF7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56a2098c-e445-4863-9530-1fc7c68e74a8"/>
    <ds:schemaRef ds:uri="http://schemas.microsoft.com/office/infopath/2007/PartnerControls"/>
    <ds:schemaRef ds:uri="e6f6485a-4b1b-4b89-b056-bca2d68dd2ff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03A3155-73AF-48E3-A8E3-E6D9F7E17E1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D30DBCE-1467-4FD7-9A30-60A49446DF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6485a-4b1b-4b89-b056-bca2d68dd2ff"/>
    <ds:schemaRef ds:uri="56a2098c-e445-4863-9530-1fc7c68e74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30A781-55D8-4852-AE3A-11293F2153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3225</Words>
  <Application>Microsoft Office PowerPoint</Application>
  <PresentationFormat>On-screen Show (4:3)</PresentationFormat>
  <Paragraphs>928</Paragraphs>
  <Slides>86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Arial</vt:lpstr>
      <vt:lpstr>Calibri</vt:lpstr>
      <vt:lpstr>Century Gothic</vt:lpstr>
      <vt:lpstr>Titillium Web</vt:lpstr>
      <vt:lpstr>Titillium WebLight Italic</vt:lpstr>
      <vt:lpstr>Titillium WebRegular</vt:lpstr>
      <vt:lpstr>Titillium WebThin</vt:lpstr>
      <vt:lpstr>Wingdings</vt:lpstr>
      <vt:lpstr>Wingdings 3</vt:lpstr>
      <vt:lpstr>Office Theme</vt:lpstr>
      <vt:lpstr>Custom Design</vt:lpstr>
      <vt:lpstr>MyDepthTheme1</vt:lpstr>
      <vt:lpstr>PowerPoint Presentation</vt:lpstr>
      <vt:lpstr>Depth Security</vt:lpstr>
      <vt:lpstr>Let’s Talk About It</vt:lpstr>
      <vt:lpstr>PowerPoint Presentation</vt:lpstr>
      <vt:lpstr>2017 Breaches</vt:lpstr>
      <vt:lpstr>2018 Breaches</vt:lpstr>
      <vt:lpstr>Defensive Toolset Evolution</vt:lpstr>
      <vt:lpstr>Defensive Products Won’t Stop Everything</vt:lpstr>
      <vt:lpstr>Types of Pentest</vt:lpstr>
      <vt:lpstr>Whats a Pentest?</vt:lpstr>
      <vt:lpstr>PowerPoint Presentation</vt:lpstr>
      <vt:lpstr>Entry Points</vt:lpstr>
      <vt:lpstr>Entry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You’ve Been Compromised</vt:lpstr>
      <vt:lpstr>Attacking The Network</vt:lpstr>
      <vt:lpstr>Attacking The Network</vt:lpstr>
      <vt:lpstr>Attacking The Network</vt:lpstr>
      <vt:lpstr>Attacking The Network</vt:lpstr>
      <vt:lpstr>Attacking The Network</vt:lpstr>
      <vt:lpstr>Attacking The Network</vt:lpstr>
      <vt:lpstr>Attacking The Network</vt:lpstr>
      <vt:lpstr>Attacking The Network</vt:lpstr>
      <vt:lpstr>Attacking The Network</vt:lpstr>
      <vt:lpstr>Attacking The Network</vt:lpstr>
      <vt:lpstr>Attacking The Network</vt:lpstr>
      <vt:lpstr>PowerPoint Presentation</vt:lpstr>
      <vt:lpstr>PowerPoint Presentation</vt:lpstr>
      <vt:lpstr>Attacking The Network</vt:lpstr>
      <vt:lpstr>Attacking The Network</vt:lpstr>
      <vt:lpstr>Attacking The Network</vt:lpstr>
      <vt:lpstr>Attacking The Network</vt:lpstr>
      <vt:lpstr>Attacking The Network</vt:lpstr>
      <vt:lpstr>Attacking The Network</vt:lpstr>
      <vt:lpstr>PowerPoint Presentation</vt:lpstr>
      <vt:lpstr>PowerPoint Presentation</vt:lpstr>
      <vt:lpstr>Attacking The Network</vt:lpstr>
      <vt:lpstr>Attacking The Network</vt:lpstr>
      <vt:lpstr>Attacking The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Review</vt:lpstr>
      <vt:lpstr>Case Review</vt:lpstr>
      <vt:lpstr>Case Review</vt:lpstr>
      <vt:lpstr>Case Review</vt:lpstr>
      <vt:lpstr>Case Review</vt:lpstr>
      <vt:lpstr>Case Review</vt:lpstr>
      <vt:lpstr>Case Review</vt:lpstr>
      <vt:lpstr>Case Review</vt:lpstr>
      <vt:lpstr>Case Review</vt:lpstr>
      <vt:lpstr>Case Review</vt:lpstr>
      <vt:lpstr>Case Review</vt:lpstr>
      <vt:lpstr>Case Review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2016-03-31T14:17:23Z</dcterms:created>
  <dcterms:modified xsi:type="dcterms:W3CDTF">2018-10-25T19:46:21Z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0x0101005C08F68BFA2DCF4B9B36BCBEE5917936</vt:lpwstr>
  </property>
  <property fmtid="{D5CDD505-2E9C-101B-9397-08002B2CF9AE}" pid="3" name="_dlc_DocIdItemGuid">
    <vt:lpwstr>0972c62d-60f6-4e18-b589-e8b811acfe4a</vt:lpwstr>
  </property>
</Properties>
</file>